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28" r:id="rId2"/>
    <p:sldId id="327" r:id="rId3"/>
    <p:sldId id="32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B227A-ACBC-7545-8AF2-8F694DDC30F4}" type="datetimeFigureOut">
              <a:rPr lang="en-US" smtClean="0"/>
              <a:t>6/10/20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3911A-259B-E64D-90B2-1141BF56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We can offer this next year because SWL is now</a:t>
            </a:r>
            <a:r>
              <a:rPr lang="en-AU" baseline="0" dirty="0"/>
              <a:t> recognised as Units towards a VCE certificate</a:t>
            </a:r>
            <a:endParaRPr lang="en-AU" dirty="0"/>
          </a:p>
          <a:p>
            <a:endParaRPr lang="en-AU" dirty="0"/>
          </a:p>
          <a:p>
            <a:r>
              <a:rPr lang="en-AU" dirty="0"/>
              <a:t>If you answered yes to these questions, then Career Focus VCE would suit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312A1A-F148-4E1A-8385-9107F4B38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038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SWL is a mandatory part of this program – finding a </a:t>
            </a:r>
            <a:r>
              <a:rPr lang="en-AU" dirty="0" err="1"/>
              <a:t>workplacement</a:t>
            </a:r>
            <a:r>
              <a:rPr lang="en-AU" baseline="0" dirty="0"/>
              <a:t> is challenging, so need </a:t>
            </a:r>
            <a:r>
              <a:rPr lang="en-AU" baseline="0" dirty="0" err="1"/>
              <a:t>ot</a:t>
            </a:r>
            <a:r>
              <a:rPr lang="en-AU" baseline="0" dirty="0"/>
              <a:t> begin now.  See our careers team if you are having trouble finding a 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312A1A-F148-4E1A-8385-9107F4B38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1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A62B8F-1E66-49B5-A942-F40AC77D43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039" y="4949476"/>
            <a:ext cx="2296288" cy="141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98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5A3429-FACD-4568-B919-C15E57CB78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88503" y="552637"/>
            <a:ext cx="1238291" cy="135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24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9D1DD5-2695-412C-A615-B6766E3D6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88503" y="381173"/>
            <a:ext cx="1238291" cy="135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FD2648-6A84-45CF-90BA-B3EF52989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820" y="440520"/>
            <a:ext cx="1867241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5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89A1A7-1F02-490D-AF54-87C7D3E01B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4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938EA9-B386-4D00-811F-5EC65459A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6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C958B6-1BB5-4450-B93E-F9EBDD68B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8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29930D-3F89-416E-A63D-60961CF6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0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97D93B-721C-44E8-AD23-3245736225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6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DBB24C-736A-46BC-BF18-58F0C5AD3B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4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A89947-31D5-4572-A5C4-087814B721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4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3F3F3A-1737-47C1-9935-FC81509A4960}" type="datetimeFigureOut">
              <a:rPr lang="en-AU" smtClean="0"/>
              <a:t>10/6/20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65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1991544" y="2852936"/>
            <a:ext cx="8496944" cy="3744416"/>
          </a:xfrm>
        </p:spPr>
        <p:txBody>
          <a:bodyPr vert="horz" lIns="45720" rIns="45720" anchor="ctr">
            <a:normAutofit fontScale="90000"/>
          </a:bodyPr>
          <a:lstStyle/>
          <a:p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Victorian Certificate </a:t>
            </a:r>
            <a:br>
              <a:rPr lang="en-A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of Education</a:t>
            </a:r>
            <a:br>
              <a:rPr lang="en-AU" dirty="0">
                <a:solidFill>
                  <a:schemeClr val="accent1"/>
                </a:solidFill>
              </a:rPr>
            </a:br>
            <a:br>
              <a:rPr lang="en-AU" dirty="0">
                <a:solidFill>
                  <a:schemeClr val="accent1"/>
                </a:solidFill>
              </a:rPr>
            </a:br>
            <a:r>
              <a:rPr lang="en-AU" sz="2700" dirty="0">
                <a:solidFill>
                  <a:schemeClr val="tx1"/>
                </a:solidFill>
              </a:rPr>
              <a:t>All ESC VCE policies &amp; guidelines are set in accordance with the regulations outlined by the Victorian Curriculum &amp; Assessment Authority (VCAA)</a:t>
            </a:r>
            <a:br>
              <a:rPr lang="en-AU" sz="2700" dirty="0">
                <a:solidFill>
                  <a:schemeClr val="tx1"/>
                </a:solidFill>
              </a:rPr>
            </a:br>
            <a:br>
              <a:rPr lang="en-AU" sz="2700" dirty="0">
                <a:solidFill>
                  <a:schemeClr val="tx1"/>
                </a:solidFill>
              </a:rPr>
            </a:br>
            <a:r>
              <a:rPr lang="en-AU" sz="3100" dirty="0">
                <a:solidFill>
                  <a:schemeClr val="accent6">
                    <a:lumMod val="50000"/>
                  </a:schemeClr>
                </a:solidFill>
              </a:rPr>
              <a:t>Mr Dean Malcolm</a:t>
            </a:r>
            <a:br>
              <a:rPr lang="en-AU" sz="2700" dirty="0">
                <a:solidFill>
                  <a:schemeClr val="tx1"/>
                </a:solidFill>
              </a:rPr>
            </a:br>
            <a:br>
              <a:rPr lang="en-AU" sz="2700" dirty="0">
                <a:solidFill>
                  <a:schemeClr val="tx1"/>
                </a:solidFill>
              </a:rPr>
            </a:br>
            <a:endParaRPr lang="en-AU" sz="3100" dirty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1847528" y="692697"/>
            <a:ext cx="7200800" cy="1857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AU" sz="6000" dirty="0"/>
              <a:t>Career Focus VCE</a:t>
            </a:r>
          </a:p>
          <a:p>
            <a:pPr>
              <a:buFont typeface="Wingdings" pitchFamily="2" charset="2"/>
              <a:buNone/>
            </a:pPr>
            <a:r>
              <a:rPr lang="en-AU" sz="3200" i="1" dirty="0"/>
              <a:t>‘Striving for excellence’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57979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C37CE-38D8-4917-A31D-FC69E339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620688"/>
            <a:ext cx="7056784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Career Focus program</a:t>
            </a:r>
            <a:endParaRPr lang="en-A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4E0D7-9B91-4D46-B38F-E032B73F2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703480"/>
            <a:ext cx="9144000" cy="515452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AU" sz="1800" dirty="0"/>
              <a:t>The VCE Career Focus program is for students who are still unsure of their pathway</a:t>
            </a:r>
          </a:p>
          <a:p>
            <a:pPr marL="109728" indent="0">
              <a:buNone/>
            </a:pPr>
            <a:endParaRPr lang="en-AU" sz="1600" dirty="0"/>
          </a:p>
          <a:p>
            <a:pPr marL="109728" indent="0">
              <a:buNone/>
            </a:pPr>
            <a:r>
              <a:rPr lang="en-AU" sz="1600" dirty="0"/>
              <a:t>Are you: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AU" sz="1600" dirty="0"/>
              <a:t>Unsure whether you want to go to University, but also do not have a definite career focus at present?</a:t>
            </a: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AU" sz="1600" dirty="0"/>
              <a:t>Unsure of your ability to cope with the rigours of a VCE scored program. </a:t>
            </a:r>
            <a:r>
              <a:rPr lang="en-AU" sz="1600" dirty="0" err="1"/>
              <a:t>ie</a:t>
            </a:r>
            <a:r>
              <a:rPr lang="en-AU" sz="1600" dirty="0"/>
              <a:t>:  Gaining an ATAR at the end of year 12?</a:t>
            </a: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AU" sz="1600" dirty="0"/>
              <a:t>Interested in looking at a careers option but still want to be able to get a VCE certificate at the end of year 12?</a:t>
            </a: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AU" sz="1600" dirty="0"/>
              <a:t>Unsure whether VCAL would provide you with the options you are looking for at this point in time?  An example of this would be – Digital Media or Coding</a:t>
            </a: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AU" sz="1600" dirty="0"/>
              <a:t>Unsure of whether you want to fully commit to a VET and Structured Work Placement based on a particular career pathway?</a:t>
            </a: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AU" sz="1600" dirty="0"/>
              <a:t>Interested in a career type course but do not wish to reduce your “In School” learning to 3 days per week?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AU" sz="1600" dirty="0"/>
              <a:t>Interested in a program that includes workplace experiences without having to commit to a full program aimed at a particular career?</a:t>
            </a:r>
          </a:p>
        </p:txBody>
      </p:sp>
    </p:spTree>
    <p:extLst>
      <p:ext uri="{BB962C8B-B14F-4D97-AF65-F5344CB8AC3E}">
        <p14:creationId xmlns:p14="http://schemas.microsoft.com/office/powerpoint/2010/main" val="409190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DCA3C-A9CD-42F6-B291-490E8936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34006"/>
            <a:ext cx="8229600" cy="1066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 Sample Career Focus program</a:t>
            </a:r>
            <a:endParaRPr lang="en-A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A883F6-442B-421C-BC2C-E1CF492067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11625" y="1772815"/>
          <a:ext cx="6769477" cy="1944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560">
                  <a:extLst>
                    <a:ext uri="{9D8B030D-6E8A-4147-A177-3AD203B41FA5}">
                      <a16:colId xmlns:a16="http://schemas.microsoft.com/office/drawing/2014/main" val="883531423"/>
                    </a:ext>
                  </a:extLst>
                </a:gridCol>
                <a:gridCol w="943543">
                  <a:extLst>
                    <a:ext uri="{9D8B030D-6E8A-4147-A177-3AD203B41FA5}">
                      <a16:colId xmlns:a16="http://schemas.microsoft.com/office/drawing/2014/main" val="1691705361"/>
                    </a:ext>
                  </a:extLst>
                </a:gridCol>
                <a:gridCol w="1125480">
                  <a:extLst>
                    <a:ext uri="{9D8B030D-6E8A-4147-A177-3AD203B41FA5}">
                      <a16:colId xmlns:a16="http://schemas.microsoft.com/office/drawing/2014/main" val="3597164373"/>
                    </a:ext>
                  </a:extLst>
                </a:gridCol>
                <a:gridCol w="1600239">
                  <a:extLst>
                    <a:ext uri="{9D8B030D-6E8A-4147-A177-3AD203B41FA5}">
                      <a16:colId xmlns:a16="http://schemas.microsoft.com/office/drawing/2014/main" val="2110229448"/>
                    </a:ext>
                  </a:extLst>
                </a:gridCol>
                <a:gridCol w="1035175">
                  <a:extLst>
                    <a:ext uri="{9D8B030D-6E8A-4147-A177-3AD203B41FA5}">
                      <a16:colId xmlns:a16="http://schemas.microsoft.com/office/drawing/2014/main" val="2553627905"/>
                    </a:ext>
                  </a:extLst>
                </a:gridCol>
                <a:gridCol w="1125480">
                  <a:extLst>
                    <a:ext uri="{9D8B030D-6E8A-4147-A177-3AD203B41FA5}">
                      <a16:colId xmlns:a16="http://schemas.microsoft.com/office/drawing/2014/main" val="2440558340"/>
                    </a:ext>
                  </a:extLst>
                </a:gridCol>
              </a:tblGrid>
              <a:tr h="225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Period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 Monday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Tuesday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Wednesday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Thursday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   Friday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580922"/>
                  </a:ext>
                </a:extLst>
              </a:tr>
              <a:tr h="225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       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English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Business Man.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Gen. Maths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842146"/>
                  </a:ext>
                </a:extLst>
              </a:tr>
              <a:tr h="225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       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Gen. Maths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Info. Tech.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Student Selected VET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Info. Tech.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Industry &amp; Ent.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772553"/>
                  </a:ext>
                </a:extLst>
              </a:tr>
              <a:tr h="593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       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Business Man.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English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English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WLR -  </a:t>
                      </a:r>
                      <a:r>
                        <a:rPr lang="en-AU" sz="900">
                          <a:effectLst/>
                        </a:rPr>
                        <a:t>Workplace learning Record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046974"/>
                  </a:ext>
                </a:extLst>
              </a:tr>
              <a:tr h="450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       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Info. Tech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Gen. Maths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EG: Electro technology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Business Man.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VCE Credit SWL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6922412"/>
                  </a:ext>
                </a:extLst>
              </a:tr>
              <a:tr h="225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964286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464B92F-FAC0-4165-905C-471E9A374F55}"/>
              </a:ext>
            </a:extLst>
          </p:cNvPr>
          <p:cNvSpPr/>
          <p:nvPr/>
        </p:nvSpPr>
        <p:spPr>
          <a:xfrm>
            <a:off x="1775520" y="3861049"/>
            <a:ext cx="8568952" cy="265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Structured Workplace Learning </a:t>
            </a:r>
            <a:r>
              <a:rPr lang="en-A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SWL)</a:t>
            </a:r>
            <a:r>
              <a:rPr lang="en-A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component of this program may be completed by undertaking a placement on a weekly basis ( Friday)  or as a block release </a:t>
            </a:r>
            <a:r>
              <a:rPr lang="en-AU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en-A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 week release during each term or during student holiday period.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SWL component is an accredited option by the VCAA. Students will gain 2 units of VCE accreditation on completion of the Structured Workplace Learning and their Workplace Learning Record book.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 attendance at the Subject Selection Day is required before this enrolment can be confirmed.</a:t>
            </a:r>
            <a:endParaRPr lang="en-A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27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1925A66-6927-4B67-B17A-EC5AB25CCBBE}" vid="{7C0E140D-DB41-4800-9431-ECF8B701E2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Macintosh PowerPoint</Application>
  <PresentationFormat>Widescreen</PresentationFormat>
  <Paragraphs>60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Georgia</vt:lpstr>
      <vt:lpstr>Trebuchet MS</vt:lpstr>
      <vt:lpstr>Wingdings</vt:lpstr>
      <vt:lpstr>Wingdings 2</vt:lpstr>
      <vt:lpstr>Urban</vt:lpstr>
      <vt:lpstr>Victorian Certificate  of Education  All ESC VCE policies &amp; guidelines are set in accordance with the regulations outlined by the Victorian Curriculum &amp; Assessment Authority (VCAA)  Mr Dean Malcolm  </vt:lpstr>
      <vt:lpstr>Career Focus program</vt:lpstr>
      <vt:lpstr>A Sample Career Focus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Certificate  of Education  All ESC VCE policies &amp; guidelines are set in accordance with the regulations outlined by the Victorian Curriculum &amp; Assessment Authority (VCAA)  Ms Antoinette Hooper</dc:title>
  <dc:creator>Hawkins, Sean P</dc:creator>
  <cp:lastModifiedBy>Hawkins, Sean P</cp:lastModifiedBy>
  <cp:revision>2</cp:revision>
  <dcterms:created xsi:type="dcterms:W3CDTF">2020-06-10T00:29:26Z</dcterms:created>
  <dcterms:modified xsi:type="dcterms:W3CDTF">2020-06-10T00:30:22Z</dcterms:modified>
</cp:coreProperties>
</file>