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5"/>
  </p:notesMasterIdLst>
  <p:sldIdLst>
    <p:sldId id="328" r:id="rId2"/>
    <p:sldId id="327" r:id="rId3"/>
    <p:sldId id="326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6327"/>
  </p:normalViewPr>
  <p:slideViewPr>
    <p:cSldViewPr snapToGrid="0" snapToObjects="1">
      <p:cViewPr varScale="1">
        <p:scale>
          <a:sx n="128" d="100"/>
          <a:sy n="128" d="100"/>
        </p:scale>
        <p:origin x="4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9B227A-ACBC-7545-8AF2-8F694DDC30F4}" type="datetimeFigureOut">
              <a:rPr lang="en-US" smtClean="0"/>
              <a:t>6/10/20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53911A-259B-E64D-90B2-1141BF5620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1677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We can offer this next year because SWL is now</a:t>
            </a:r>
            <a:r>
              <a:rPr lang="en-AU" baseline="0" dirty="0"/>
              <a:t> recognised as Units towards a VCE certificate</a:t>
            </a:r>
            <a:endParaRPr lang="en-AU" dirty="0"/>
          </a:p>
          <a:p>
            <a:endParaRPr lang="en-AU" dirty="0"/>
          </a:p>
          <a:p>
            <a:r>
              <a:rPr lang="en-AU" dirty="0"/>
              <a:t>If you answered yes to these questions, then Career Focus VCE would suit you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6312A1A-F148-4E1A-8385-9107F4B38BB2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A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80385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SWL is a mandatory part of this program – finding a </a:t>
            </a:r>
            <a:r>
              <a:rPr lang="en-AU" dirty="0" err="1"/>
              <a:t>workplacement</a:t>
            </a:r>
            <a:r>
              <a:rPr lang="en-AU" baseline="0" dirty="0"/>
              <a:t> is challenging, so need </a:t>
            </a:r>
            <a:r>
              <a:rPr lang="en-AU" baseline="0" dirty="0" err="1"/>
              <a:t>ot</a:t>
            </a:r>
            <a:r>
              <a:rPr lang="en-AU" baseline="0" dirty="0"/>
              <a:t> begin now.  See our careers team if you are having trouble finding a placement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6312A1A-F148-4E1A-8385-9107F4B38BB2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A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32141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7213577" y="3810001"/>
            <a:ext cx="4978425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4" name="Rectangle 23"/>
          <p:cNvSpPr/>
          <p:nvPr/>
        </p:nvSpPr>
        <p:spPr>
          <a:xfrm flipV="1">
            <a:off x="7213601" y="3897010"/>
            <a:ext cx="49784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5" name="Rectangle 24"/>
          <p:cNvSpPr/>
          <p:nvPr/>
        </p:nvSpPr>
        <p:spPr>
          <a:xfrm flipV="1">
            <a:off x="7213601" y="4115167"/>
            <a:ext cx="49784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6" name="Rectangle 25"/>
          <p:cNvSpPr/>
          <p:nvPr/>
        </p:nvSpPr>
        <p:spPr>
          <a:xfrm flipV="1">
            <a:off x="7213600" y="4164403"/>
            <a:ext cx="262128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7" name="Rectangle 26"/>
          <p:cNvSpPr/>
          <p:nvPr/>
        </p:nvSpPr>
        <p:spPr>
          <a:xfrm flipV="1">
            <a:off x="7213600" y="4199572"/>
            <a:ext cx="262128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7213600" y="3962400"/>
            <a:ext cx="408432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9835343" y="4060983"/>
            <a:ext cx="21336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12192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Rectangle 9"/>
          <p:cNvSpPr/>
          <p:nvPr/>
        </p:nvSpPr>
        <p:spPr>
          <a:xfrm>
            <a:off x="1" y="3675528"/>
            <a:ext cx="12192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Rectangle 10"/>
          <p:cNvSpPr/>
          <p:nvPr/>
        </p:nvSpPr>
        <p:spPr>
          <a:xfrm flipV="1">
            <a:off x="8552068" y="3643090"/>
            <a:ext cx="3639933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12192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09600" y="2401888"/>
            <a:ext cx="112776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609600" y="3899938"/>
            <a:ext cx="6604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8940800" y="4206240"/>
            <a:ext cx="1280160" cy="457200"/>
          </a:xfrm>
        </p:spPr>
        <p:txBody>
          <a:bodyPr/>
          <a:lstStyle/>
          <a:p>
            <a:fld id="{813F3F3A-1737-47C1-9935-FC81509A4960}" type="datetimeFigureOut">
              <a:rPr lang="en-AU" smtClean="0"/>
              <a:t>10/6/20</a:t>
            </a:fld>
            <a:endParaRPr lang="en-A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7213600" y="4205288"/>
            <a:ext cx="1727200" cy="457200"/>
          </a:xfrm>
        </p:spPr>
        <p:txBody>
          <a:bodyPr/>
          <a:lstStyle/>
          <a:p>
            <a:endParaRPr lang="en-AU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1093451" y="1136"/>
            <a:ext cx="996949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4111D40-E1DD-4849-A4B1-39F6C7833AF5}" type="slidenum">
              <a:rPr lang="en-AU" smtClean="0"/>
              <a:t>‹#›</a:t>
            </a:fld>
            <a:endParaRPr lang="en-AU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DFA62B8F-1E66-49B5-A942-F40AC77D43C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8039" y="4949476"/>
            <a:ext cx="2296288" cy="141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0988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F3F3A-1737-47C1-9935-FC81509A4960}" type="datetimeFigureOut">
              <a:rPr lang="en-AU" smtClean="0"/>
              <a:t>10/6/20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11D40-E1DD-4849-A4B1-39F6C7833AF5}" type="slidenum">
              <a:rPr lang="en-AU" smtClean="0"/>
              <a:t>‹#›</a:t>
            </a:fld>
            <a:endParaRPr lang="en-AU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E5A3429-FACD-4568-B919-C15E57CB78B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0788503" y="552637"/>
            <a:ext cx="1238291" cy="1358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5242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1143000"/>
            <a:ext cx="2540000" cy="5486400"/>
          </a:xfrm>
        </p:spPr>
        <p:txBody>
          <a:bodyPr vert="eaVert"/>
          <a:lstStyle>
            <a:lvl1pPr algn="ctr">
              <a:defRPr/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143000"/>
            <a:ext cx="8331200" cy="548640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F3F3A-1737-47C1-9935-FC81509A4960}" type="datetimeFigureOut">
              <a:rPr lang="en-AU" smtClean="0"/>
              <a:t>10/6/20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11D40-E1DD-4849-A4B1-39F6C7833AF5}" type="slidenum">
              <a:rPr lang="en-AU" smtClean="0"/>
              <a:t>‹#›</a:t>
            </a:fld>
            <a:endParaRPr lang="en-AU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F9D1DD5-2695-412C-A615-B6766E3D622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0788503" y="381173"/>
            <a:ext cx="1238291" cy="1358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079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F3F3A-1737-47C1-9935-FC81509A4960}" type="datetimeFigureOut">
              <a:rPr lang="en-AU" smtClean="0"/>
              <a:t>10/6/20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11D40-E1DD-4849-A4B1-39F6C7833AF5}" type="slidenum">
              <a:rPr lang="en-AU" smtClean="0"/>
              <a:t>‹#›</a:t>
            </a:fld>
            <a:endParaRPr lang="en-AU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8FD2648-6A84-45CF-90BA-B3EF5298952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9820" y="440520"/>
            <a:ext cx="1867241" cy="1152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9859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1981201"/>
            <a:ext cx="103632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3367088"/>
            <a:ext cx="103632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F3F3A-1737-47C1-9935-FC81509A4960}" type="datetimeFigureOut">
              <a:rPr lang="en-AU" smtClean="0"/>
              <a:t>10/6/20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11D40-E1DD-4849-A4B1-39F6C7833AF5}" type="slidenum">
              <a:rPr lang="en-AU" smtClean="0"/>
              <a:t>‹#›</a:t>
            </a:fld>
            <a:endParaRPr lang="en-AU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A89A1A7-1F02-490D-AF54-87C7D3E01BC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0738" y="476672"/>
            <a:ext cx="1651055" cy="1018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7547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249425"/>
            <a:ext cx="53848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2249425"/>
            <a:ext cx="53848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F3F3A-1737-47C1-9935-FC81509A4960}" type="datetimeFigureOut">
              <a:rPr lang="en-AU" smtClean="0"/>
              <a:t>10/6/20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11D40-E1DD-4849-A4B1-39F6C7833AF5}" type="slidenum">
              <a:rPr lang="en-AU" smtClean="0"/>
              <a:t>‹#›</a:t>
            </a:fld>
            <a:endParaRPr lang="en-AU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4938EA9-B386-4D00-811F-5EC65459A35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0738" y="476672"/>
            <a:ext cx="1651055" cy="1018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7561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1143000"/>
            <a:ext cx="11176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2244970"/>
            <a:ext cx="5388864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294968" y="2244970"/>
            <a:ext cx="5389033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508000" y="2708519"/>
            <a:ext cx="5388864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1073" y="2708519"/>
            <a:ext cx="5389033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13F3F3A-1737-47C1-9935-FC81509A4960}" type="datetimeFigureOut">
              <a:rPr lang="en-AU" smtClean="0"/>
              <a:t>10/6/20</a:t>
            </a:fld>
            <a:endParaRPr lang="en-A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4111D40-E1DD-4849-A4B1-39F6C7833AF5}" type="slidenum">
              <a:rPr lang="en-AU" smtClean="0"/>
              <a:t>‹#›</a:t>
            </a:fld>
            <a:endParaRPr lang="en-AU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AU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DC958B6-1BB5-4450-B93E-F9EBDD68B49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0738" y="476672"/>
            <a:ext cx="1651055" cy="1018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4182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778240" y="612648"/>
            <a:ext cx="1276352" cy="457200"/>
          </a:xfrm>
        </p:spPr>
        <p:txBody>
          <a:bodyPr/>
          <a:lstStyle/>
          <a:p>
            <a:fld id="{813F3F3A-1737-47C1-9935-FC81509A4960}" type="datetimeFigureOut">
              <a:rPr lang="en-AU" smtClean="0"/>
              <a:t>10/6/20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010400" y="612648"/>
            <a:ext cx="1767840" cy="457200"/>
          </a:xfrm>
        </p:spPr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899648" y="2272"/>
            <a:ext cx="1016000" cy="365760"/>
          </a:xfrm>
        </p:spPr>
        <p:txBody>
          <a:bodyPr/>
          <a:lstStyle/>
          <a:p>
            <a:fld id="{74111D40-E1DD-4849-A4B1-39F6C7833AF5}" type="slidenum">
              <a:rPr lang="en-AU" smtClean="0"/>
              <a:t>‹#›</a:t>
            </a:fld>
            <a:endParaRPr lang="en-AU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029930D-3F89-416E-A63D-60961CF68C9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0738" y="476672"/>
            <a:ext cx="1651055" cy="1018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7209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F3F3A-1737-47C1-9935-FC81509A4960}" type="datetimeFigureOut">
              <a:rPr lang="en-AU" smtClean="0"/>
              <a:t>10/6/20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11D40-E1DD-4849-A4B1-39F6C7833AF5}" type="slidenum">
              <a:rPr lang="en-AU" smtClean="0"/>
              <a:t>‹#›</a:t>
            </a:fld>
            <a:endParaRPr lang="en-AU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997D93B-721C-44E8-AD23-32457362256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0738" y="476672"/>
            <a:ext cx="1651055" cy="1018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0567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37995" y="1101970"/>
            <a:ext cx="451104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7137995" y="2010727"/>
            <a:ext cx="451104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03200" y="776287"/>
            <a:ext cx="6803136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F3F3A-1737-47C1-9935-FC81509A4960}" type="datetimeFigureOut">
              <a:rPr lang="en-AU" smtClean="0"/>
              <a:t>10/6/20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11D40-E1DD-4849-A4B1-39F6C7833AF5}" type="slidenum">
              <a:rPr lang="en-AU" smtClean="0"/>
              <a:t>‹#›</a:t>
            </a:fld>
            <a:endParaRPr lang="en-AU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0DBB24C-736A-46BC-BF18-58F0C5AD3B0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0738" y="476672"/>
            <a:ext cx="1651055" cy="1018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8247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53913" y="1109161"/>
            <a:ext cx="782404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38228" y="1143000"/>
            <a:ext cx="6096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17924" y="3274309"/>
            <a:ext cx="34544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F3F3A-1737-47C1-9935-FC81509A4960}" type="datetimeFigureOut">
              <a:rPr lang="en-AU" smtClean="0"/>
              <a:t>10/6/20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11D40-E1DD-4849-A4B1-39F6C7833AF5}" type="slidenum">
              <a:rPr lang="en-AU" smtClean="0"/>
              <a:t>‹#›</a:t>
            </a:fld>
            <a:endParaRPr lang="en-AU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1A89947-31D5-4572-A5C4-087814B721D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0738" y="476672"/>
            <a:ext cx="1651055" cy="1018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0649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9"/>
            <a:ext cx="12192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12192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30" name="Rectangle 29"/>
          <p:cNvSpPr/>
          <p:nvPr/>
        </p:nvSpPr>
        <p:spPr>
          <a:xfrm>
            <a:off x="1" y="308277"/>
            <a:ext cx="12192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31" name="Rectangle 30"/>
          <p:cNvSpPr/>
          <p:nvPr/>
        </p:nvSpPr>
        <p:spPr>
          <a:xfrm flipV="1">
            <a:off x="7213577" y="360247"/>
            <a:ext cx="4978425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32" name="Rectangle 31"/>
          <p:cNvSpPr/>
          <p:nvPr/>
        </p:nvSpPr>
        <p:spPr>
          <a:xfrm flipV="1">
            <a:off x="7213601" y="440113"/>
            <a:ext cx="49784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7209785" y="497504"/>
            <a:ext cx="408432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9831528" y="588943"/>
            <a:ext cx="21336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35" name="Rectangle 34"/>
          <p:cNvSpPr/>
          <p:nvPr/>
        </p:nvSpPr>
        <p:spPr bwMode="invGray">
          <a:xfrm>
            <a:off x="12113288" y="-2001"/>
            <a:ext cx="76835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12059308" y="-2001"/>
            <a:ext cx="3657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12033904" y="-2001"/>
            <a:ext cx="12192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38" name="Rectangle 37"/>
          <p:cNvSpPr/>
          <p:nvPr/>
        </p:nvSpPr>
        <p:spPr bwMode="invGray">
          <a:xfrm>
            <a:off x="11967231" y="-2001"/>
            <a:ext cx="36576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39" name="Rectangle 38"/>
          <p:cNvSpPr/>
          <p:nvPr/>
        </p:nvSpPr>
        <p:spPr bwMode="invGray">
          <a:xfrm>
            <a:off x="11887569" y="380"/>
            <a:ext cx="73152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40" name="Rectangle 39"/>
          <p:cNvSpPr/>
          <p:nvPr/>
        </p:nvSpPr>
        <p:spPr bwMode="invGray">
          <a:xfrm>
            <a:off x="11831300" y="380"/>
            <a:ext cx="12192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2249424"/>
            <a:ext cx="109728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782048" y="612648"/>
            <a:ext cx="1276352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813F3F3A-1737-47C1-9935-FC81509A4960}" type="datetimeFigureOut">
              <a:rPr lang="en-AU" smtClean="0"/>
              <a:t>10/6/20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7010400" y="612648"/>
            <a:ext cx="176784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AU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899648" y="2272"/>
            <a:ext cx="1016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4111D40-E1DD-4849-A4B1-39F6C7833AF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40653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 idx="4294967295"/>
          </p:nvPr>
        </p:nvSpPr>
        <p:spPr>
          <a:xfrm>
            <a:off x="1991544" y="2852936"/>
            <a:ext cx="8496944" cy="3744416"/>
          </a:xfrm>
        </p:spPr>
        <p:txBody>
          <a:bodyPr vert="horz" lIns="45720" rIns="45720" anchor="ctr">
            <a:normAutofit fontScale="90000"/>
          </a:bodyPr>
          <a:lstStyle/>
          <a:p>
            <a:r>
              <a:rPr lang="en-AU" dirty="0">
                <a:solidFill>
                  <a:schemeClr val="accent6">
                    <a:lumMod val="50000"/>
                  </a:schemeClr>
                </a:solidFill>
              </a:rPr>
              <a:t>Victorian Certificate </a:t>
            </a:r>
            <a:br>
              <a:rPr lang="en-AU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AU" dirty="0">
                <a:solidFill>
                  <a:schemeClr val="accent6">
                    <a:lumMod val="50000"/>
                  </a:schemeClr>
                </a:solidFill>
              </a:rPr>
              <a:t>of Education</a:t>
            </a:r>
            <a:br>
              <a:rPr lang="en-AU" dirty="0">
                <a:solidFill>
                  <a:schemeClr val="accent1"/>
                </a:solidFill>
              </a:rPr>
            </a:br>
            <a:br>
              <a:rPr lang="en-AU" dirty="0">
                <a:solidFill>
                  <a:schemeClr val="accent1"/>
                </a:solidFill>
              </a:rPr>
            </a:br>
            <a:r>
              <a:rPr lang="en-AU" sz="2700" dirty="0">
                <a:solidFill>
                  <a:schemeClr val="tx1"/>
                </a:solidFill>
              </a:rPr>
              <a:t>All ESC VCE policies &amp; guidelines are set in accordance with the regulations outlined by the Victorian Curriculum &amp; Assessment Authority (VCAA)</a:t>
            </a:r>
            <a:br>
              <a:rPr lang="en-AU" sz="2700" dirty="0">
                <a:solidFill>
                  <a:schemeClr val="tx1"/>
                </a:solidFill>
              </a:rPr>
            </a:br>
            <a:br>
              <a:rPr lang="en-AU" sz="2700" dirty="0">
                <a:solidFill>
                  <a:schemeClr val="tx1"/>
                </a:solidFill>
              </a:rPr>
            </a:br>
            <a:r>
              <a:rPr lang="en-AU" sz="3100" dirty="0">
                <a:solidFill>
                  <a:schemeClr val="accent6">
                    <a:lumMod val="50000"/>
                  </a:schemeClr>
                </a:solidFill>
              </a:rPr>
              <a:t>Mr Dean Malcolm</a:t>
            </a:r>
            <a:br>
              <a:rPr lang="en-AU" sz="2700" dirty="0">
                <a:solidFill>
                  <a:schemeClr val="tx1"/>
                </a:solidFill>
              </a:rPr>
            </a:br>
            <a:br>
              <a:rPr lang="en-AU" sz="2700" dirty="0">
                <a:solidFill>
                  <a:schemeClr val="tx1"/>
                </a:solidFill>
              </a:rPr>
            </a:br>
            <a:endParaRPr lang="en-AU" sz="3100" dirty="0">
              <a:solidFill>
                <a:schemeClr val="tx1"/>
              </a:solidFill>
            </a:endParaRPr>
          </a:p>
        </p:txBody>
      </p:sp>
      <p:sp>
        <p:nvSpPr>
          <p:cNvPr id="8195" name="Content Placeholder 2"/>
          <p:cNvSpPr>
            <a:spLocks noGrp="1"/>
          </p:cNvSpPr>
          <p:nvPr>
            <p:ph idx="4294967295"/>
          </p:nvPr>
        </p:nvSpPr>
        <p:spPr>
          <a:xfrm>
            <a:off x="1847528" y="692697"/>
            <a:ext cx="7200800" cy="1857375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None/>
            </a:pPr>
            <a:r>
              <a:rPr lang="en-AU" sz="6000" dirty="0"/>
              <a:t>Career Focus VCE</a:t>
            </a:r>
          </a:p>
          <a:p>
            <a:pPr>
              <a:buFont typeface="Wingdings" pitchFamily="2" charset="2"/>
              <a:buNone/>
            </a:pPr>
            <a:r>
              <a:rPr lang="en-AU" sz="3200" i="1" dirty="0"/>
              <a:t>‘Striving for excellence’</a:t>
            </a:r>
            <a:endParaRPr lang="en-AU" i="1" dirty="0"/>
          </a:p>
        </p:txBody>
      </p:sp>
    </p:spTree>
    <p:extLst>
      <p:ext uri="{BB962C8B-B14F-4D97-AF65-F5344CB8AC3E}">
        <p14:creationId xmlns:p14="http://schemas.microsoft.com/office/powerpoint/2010/main" val="5797958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1C37CE-38D8-4917-A31D-FC69E339FA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3512" y="620688"/>
            <a:ext cx="7056784" cy="10668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Career Focus program</a:t>
            </a:r>
            <a:endParaRPr lang="en-AU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F4E0D7-9B91-4D46-B38F-E032B73F2C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1703480"/>
            <a:ext cx="9144000" cy="5154520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en-AU" sz="1800" dirty="0"/>
              <a:t>The VCE Career Focus program is for students who are still unsure of their pathway</a:t>
            </a:r>
          </a:p>
          <a:p>
            <a:pPr marL="109728" indent="0">
              <a:buNone/>
            </a:pPr>
            <a:endParaRPr lang="en-AU" sz="1600" dirty="0"/>
          </a:p>
          <a:p>
            <a:pPr marL="109728" indent="0">
              <a:buNone/>
            </a:pPr>
            <a:r>
              <a:rPr lang="en-AU" sz="1600" dirty="0"/>
              <a:t>Are you:</a:t>
            </a:r>
          </a:p>
          <a:p>
            <a:pPr>
              <a:buClr>
                <a:schemeClr val="accent6">
                  <a:lumMod val="50000"/>
                </a:schemeClr>
              </a:buClr>
            </a:pPr>
            <a:r>
              <a:rPr lang="en-AU" sz="1600" dirty="0"/>
              <a:t>Unsure whether you want to go to University, but also do not have a definite career focus at present?</a:t>
            </a:r>
          </a:p>
          <a:p>
            <a:pPr lvl="0">
              <a:buClr>
                <a:schemeClr val="accent6">
                  <a:lumMod val="50000"/>
                </a:schemeClr>
              </a:buClr>
            </a:pPr>
            <a:r>
              <a:rPr lang="en-AU" sz="1600" dirty="0"/>
              <a:t>Unsure of your ability to cope with the rigours of a VCE scored program. </a:t>
            </a:r>
            <a:r>
              <a:rPr lang="en-AU" sz="1600" dirty="0" err="1"/>
              <a:t>ie</a:t>
            </a:r>
            <a:r>
              <a:rPr lang="en-AU" sz="1600" dirty="0"/>
              <a:t>:  Gaining an ATAR at the end of year 12?</a:t>
            </a:r>
          </a:p>
          <a:p>
            <a:pPr lvl="0">
              <a:buClr>
                <a:schemeClr val="accent6">
                  <a:lumMod val="50000"/>
                </a:schemeClr>
              </a:buClr>
            </a:pPr>
            <a:r>
              <a:rPr lang="en-AU" sz="1600" dirty="0"/>
              <a:t>Interested in looking at a careers option but still want to be able to get a VCE certificate at the end of year 12?</a:t>
            </a:r>
          </a:p>
          <a:p>
            <a:pPr lvl="0">
              <a:buClr>
                <a:schemeClr val="accent6">
                  <a:lumMod val="50000"/>
                </a:schemeClr>
              </a:buClr>
            </a:pPr>
            <a:r>
              <a:rPr lang="en-AU" sz="1600" dirty="0"/>
              <a:t>Unsure whether VCAL would provide you with the options you are looking for at this point in time?  An example of this would be – Digital Media or Coding</a:t>
            </a:r>
          </a:p>
          <a:p>
            <a:pPr lvl="0">
              <a:buClr>
                <a:schemeClr val="accent6">
                  <a:lumMod val="50000"/>
                </a:schemeClr>
              </a:buClr>
            </a:pPr>
            <a:r>
              <a:rPr lang="en-AU" sz="1600" dirty="0"/>
              <a:t>Unsure of whether you want to fully commit to a VET and Structured Work Placement based on a particular career pathway?</a:t>
            </a:r>
          </a:p>
          <a:p>
            <a:pPr lvl="0">
              <a:buClr>
                <a:schemeClr val="accent6">
                  <a:lumMod val="50000"/>
                </a:schemeClr>
              </a:buClr>
            </a:pPr>
            <a:r>
              <a:rPr lang="en-AU" sz="1600" dirty="0"/>
              <a:t>Interested in a career type course but do not wish to reduce your “In School” learning to 3 days per week?</a:t>
            </a:r>
          </a:p>
          <a:p>
            <a:pPr>
              <a:buClr>
                <a:schemeClr val="accent6">
                  <a:lumMod val="50000"/>
                </a:schemeClr>
              </a:buClr>
            </a:pPr>
            <a:r>
              <a:rPr lang="en-AU" sz="1600" dirty="0"/>
              <a:t>Interested in a program that includes workplace experiences without having to commit to a full program aimed at a particular career?</a:t>
            </a:r>
          </a:p>
        </p:txBody>
      </p:sp>
    </p:spTree>
    <p:extLst>
      <p:ext uri="{BB962C8B-B14F-4D97-AF65-F5344CB8AC3E}">
        <p14:creationId xmlns:p14="http://schemas.microsoft.com/office/powerpoint/2010/main" val="40919085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7DCA3C-A9CD-42F6-B291-490E893601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634006"/>
            <a:ext cx="8229600" cy="1066800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A Sample Career Focus program</a:t>
            </a:r>
            <a:endParaRPr lang="en-AU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5A883F6-442B-421C-BC2C-E1CF4920675C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711625" y="1772815"/>
          <a:ext cx="6769477" cy="194421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39560">
                  <a:extLst>
                    <a:ext uri="{9D8B030D-6E8A-4147-A177-3AD203B41FA5}">
                      <a16:colId xmlns:a16="http://schemas.microsoft.com/office/drawing/2014/main" val="883531423"/>
                    </a:ext>
                  </a:extLst>
                </a:gridCol>
                <a:gridCol w="943543">
                  <a:extLst>
                    <a:ext uri="{9D8B030D-6E8A-4147-A177-3AD203B41FA5}">
                      <a16:colId xmlns:a16="http://schemas.microsoft.com/office/drawing/2014/main" val="1691705361"/>
                    </a:ext>
                  </a:extLst>
                </a:gridCol>
                <a:gridCol w="1125480">
                  <a:extLst>
                    <a:ext uri="{9D8B030D-6E8A-4147-A177-3AD203B41FA5}">
                      <a16:colId xmlns:a16="http://schemas.microsoft.com/office/drawing/2014/main" val="3597164373"/>
                    </a:ext>
                  </a:extLst>
                </a:gridCol>
                <a:gridCol w="1600239">
                  <a:extLst>
                    <a:ext uri="{9D8B030D-6E8A-4147-A177-3AD203B41FA5}">
                      <a16:colId xmlns:a16="http://schemas.microsoft.com/office/drawing/2014/main" val="2110229448"/>
                    </a:ext>
                  </a:extLst>
                </a:gridCol>
                <a:gridCol w="1035175">
                  <a:extLst>
                    <a:ext uri="{9D8B030D-6E8A-4147-A177-3AD203B41FA5}">
                      <a16:colId xmlns:a16="http://schemas.microsoft.com/office/drawing/2014/main" val="2553627905"/>
                    </a:ext>
                  </a:extLst>
                </a:gridCol>
                <a:gridCol w="1125480">
                  <a:extLst>
                    <a:ext uri="{9D8B030D-6E8A-4147-A177-3AD203B41FA5}">
                      <a16:colId xmlns:a16="http://schemas.microsoft.com/office/drawing/2014/main" val="2440558340"/>
                    </a:ext>
                  </a:extLst>
                </a:gridCol>
              </a:tblGrid>
              <a:tr h="2251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100">
                          <a:effectLst/>
                        </a:rPr>
                        <a:t>   Period</a:t>
                      </a:r>
                      <a:endParaRPr lang="en-A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100">
                          <a:effectLst/>
                        </a:rPr>
                        <a:t>    Monday</a:t>
                      </a:r>
                      <a:endParaRPr lang="en-A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100">
                          <a:effectLst/>
                        </a:rPr>
                        <a:t>   Tuesday</a:t>
                      </a:r>
                      <a:endParaRPr lang="en-A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100">
                          <a:effectLst/>
                        </a:rPr>
                        <a:t>Wednesday</a:t>
                      </a:r>
                      <a:endParaRPr lang="en-A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100">
                          <a:effectLst/>
                        </a:rPr>
                        <a:t>  Thursday</a:t>
                      </a:r>
                      <a:endParaRPr lang="en-A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100">
                          <a:effectLst/>
                        </a:rPr>
                        <a:t>      Friday</a:t>
                      </a:r>
                      <a:endParaRPr lang="en-A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47580922"/>
                  </a:ext>
                </a:extLst>
              </a:tr>
              <a:tr h="2251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100">
                          <a:effectLst/>
                        </a:rPr>
                        <a:t>          1</a:t>
                      </a:r>
                      <a:endParaRPr lang="en-A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100">
                          <a:effectLst/>
                        </a:rPr>
                        <a:t>   English</a:t>
                      </a:r>
                      <a:endParaRPr lang="en-A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100">
                          <a:effectLst/>
                        </a:rPr>
                        <a:t>Business Man.</a:t>
                      </a:r>
                      <a:endParaRPr lang="en-A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100">
                          <a:effectLst/>
                        </a:rPr>
                        <a:t> </a:t>
                      </a:r>
                      <a:endParaRPr lang="en-A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100">
                          <a:effectLst/>
                        </a:rPr>
                        <a:t>Gen. Maths</a:t>
                      </a:r>
                      <a:endParaRPr lang="en-A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100">
                          <a:effectLst/>
                        </a:rPr>
                        <a:t> </a:t>
                      </a:r>
                      <a:endParaRPr lang="en-A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58842146"/>
                  </a:ext>
                </a:extLst>
              </a:tr>
              <a:tr h="2251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100">
                          <a:effectLst/>
                        </a:rPr>
                        <a:t>          2</a:t>
                      </a:r>
                      <a:endParaRPr lang="en-A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100">
                          <a:effectLst/>
                        </a:rPr>
                        <a:t>Gen. Maths</a:t>
                      </a:r>
                      <a:endParaRPr lang="en-A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100">
                          <a:effectLst/>
                        </a:rPr>
                        <a:t>Info. Tech.</a:t>
                      </a:r>
                      <a:endParaRPr lang="en-A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100" dirty="0">
                          <a:effectLst/>
                        </a:rPr>
                        <a:t>Student Selected VET</a:t>
                      </a:r>
                      <a:endParaRPr lang="en-A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100">
                          <a:effectLst/>
                        </a:rPr>
                        <a:t> Info. Tech.</a:t>
                      </a:r>
                      <a:endParaRPr lang="en-A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100">
                          <a:effectLst/>
                        </a:rPr>
                        <a:t>Industry &amp; Ent.</a:t>
                      </a:r>
                      <a:endParaRPr lang="en-A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02772553"/>
                  </a:ext>
                </a:extLst>
              </a:tr>
              <a:tr h="5934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100">
                          <a:effectLst/>
                        </a:rPr>
                        <a:t>          3</a:t>
                      </a:r>
                      <a:endParaRPr lang="en-A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100">
                          <a:effectLst/>
                        </a:rPr>
                        <a:t>Business Man.</a:t>
                      </a:r>
                      <a:endParaRPr lang="en-A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100">
                          <a:effectLst/>
                        </a:rPr>
                        <a:t>   English</a:t>
                      </a:r>
                      <a:endParaRPr lang="en-A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100">
                          <a:effectLst/>
                        </a:rPr>
                        <a:t> </a:t>
                      </a:r>
                      <a:endParaRPr lang="en-A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100">
                          <a:effectLst/>
                        </a:rPr>
                        <a:t>English</a:t>
                      </a:r>
                      <a:endParaRPr lang="en-A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100">
                          <a:effectLst/>
                        </a:rPr>
                        <a:t>WLR -  </a:t>
                      </a:r>
                      <a:r>
                        <a:rPr lang="en-AU" sz="900">
                          <a:effectLst/>
                        </a:rPr>
                        <a:t>Workplace learning Record</a:t>
                      </a:r>
                      <a:endParaRPr lang="en-A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27046974"/>
                  </a:ext>
                </a:extLst>
              </a:tr>
              <a:tr h="4502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100">
                          <a:effectLst/>
                        </a:rPr>
                        <a:t>          4</a:t>
                      </a:r>
                      <a:endParaRPr lang="en-A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100">
                          <a:effectLst/>
                        </a:rPr>
                        <a:t> Info. Tech</a:t>
                      </a:r>
                      <a:endParaRPr lang="en-A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100">
                          <a:effectLst/>
                        </a:rPr>
                        <a:t>Gen. Maths</a:t>
                      </a:r>
                      <a:endParaRPr lang="en-A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100">
                          <a:effectLst/>
                        </a:rPr>
                        <a:t>EG: Electro technology</a:t>
                      </a:r>
                      <a:endParaRPr lang="en-A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100">
                          <a:effectLst/>
                        </a:rPr>
                        <a:t>Business Man.</a:t>
                      </a:r>
                      <a:endParaRPr lang="en-A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100">
                          <a:effectLst/>
                        </a:rPr>
                        <a:t>VCE Credit SWL</a:t>
                      </a:r>
                      <a:endParaRPr lang="en-A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16922412"/>
                  </a:ext>
                </a:extLst>
              </a:tr>
              <a:tr h="2251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100">
                          <a:effectLst/>
                        </a:rPr>
                        <a:t> </a:t>
                      </a:r>
                      <a:endParaRPr lang="en-A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100">
                          <a:effectLst/>
                        </a:rPr>
                        <a:t> </a:t>
                      </a:r>
                      <a:endParaRPr lang="en-A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100">
                          <a:effectLst/>
                        </a:rPr>
                        <a:t> </a:t>
                      </a:r>
                      <a:endParaRPr lang="en-A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100">
                          <a:effectLst/>
                        </a:rPr>
                        <a:t> </a:t>
                      </a:r>
                      <a:endParaRPr lang="en-A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100">
                          <a:effectLst/>
                        </a:rPr>
                        <a:t> </a:t>
                      </a:r>
                      <a:endParaRPr lang="en-A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100" dirty="0">
                          <a:effectLst/>
                        </a:rPr>
                        <a:t> </a:t>
                      </a:r>
                      <a:endParaRPr lang="en-A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19642866"/>
                  </a:ext>
                </a:extLst>
              </a:tr>
            </a:tbl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A464B92F-FAC0-4165-905C-471E9A374F55}"/>
              </a:ext>
            </a:extLst>
          </p:cNvPr>
          <p:cNvSpPr/>
          <p:nvPr/>
        </p:nvSpPr>
        <p:spPr>
          <a:xfrm>
            <a:off x="1775520" y="3861049"/>
            <a:ext cx="8568952" cy="26552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AU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Structured Workplace Learning </a:t>
            </a:r>
            <a:r>
              <a:rPr lang="en-AU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 SWL)</a:t>
            </a:r>
            <a:r>
              <a:rPr lang="en-AU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component of this program may be completed by undertaking a placement on a weekly basis ( Friday)  or as a block release </a:t>
            </a:r>
            <a:r>
              <a:rPr lang="en-AU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ie</a:t>
            </a:r>
            <a:r>
              <a:rPr lang="en-AU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1 week release during each term or during student holiday period.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AU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SWL component is an accredited option by the VCAA. Students will gain 2 units of VCE accreditation on completion of the Structured Workplace Learning and their Workplace Learning Record book.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Parent attendance at the Subject Selection Day is required before this enrolment can be confirmed.</a:t>
            </a:r>
            <a:endParaRPr lang="en-AU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742787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41925A66-6927-4B67-B17A-EC5AB25CCBBE}" vid="{7C0E140D-DB41-4800-9431-ECF8B701E2B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486</Words>
  <Application>Microsoft Macintosh PowerPoint</Application>
  <PresentationFormat>Widescreen</PresentationFormat>
  <Paragraphs>60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Calibri</vt:lpstr>
      <vt:lpstr>Georgia</vt:lpstr>
      <vt:lpstr>Trebuchet MS</vt:lpstr>
      <vt:lpstr>Wingdings</vt:lpstr>
      <vt:lpstr>Wingdings 2</vt:lpstr>
      <vt:lpstr>Urban</vt:lpstr>
      <vt:lpstr>Victorian Certificate  of Education  All ESC VCE policies &amp; guidelines are set in accordance with the regulations outlined by the Victorian Curriculum &amp; Assessment Authority (VCAA)  Mr Dean Malcolm  </vt:lpstr>
      <vt:lpstr>Career Focus program</vt:lpstr>
      <vt:lpstr>A Sample Career Focus program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Victorian Certificate  of Education  All ESC VCE policies &amp; guidelines are set in accordance with the regulations outlined by the Victorian Curriculum &amp; Assessment Authority (VCAA)  Ms Antoinette Hooper</dc:title>
  <dc:creator>Hawkins, Sean P</dc:creator>
  <cp:lastModifiedBy>Hawkins, Sean P</cp:lastModifiedBy>
  <cp:revision>2</cp:revision>
  <dcterms:created xsi:type="dcterms:W3CDTF">2020-06-10T00:29:26Z</dcterms:created>
  <dcterms:modified xsi:type="dcterms:W3CDTF">2020-06-10T00:30:22Z</dcterms:modified>
</cp:coreProperties>
</file>