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0" r:id="rId2"/>
    <p:sldId id="312" r:id="rId3"/>
    <p:sldId id="313" r:id="rId4"/>
    <p:sldId id="314" r:id="rId5"/>
    <p:sldId id="315" r:id="rId6"/>
    <p:sldId id="317" r:id="rId7"/>
    <p:sldId id="319" r:id="rId8"/>
    <p:sldId id="299" r:id="rId9"/>
    <p:sldId id="305" r:id="rId10"/>
    <p:sldId id="28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227A-ACBC-7545-8AF2-8F694DDC30F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3911A-259B-E64D-90B2-1141BF56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English only one compulsory.</a:t>
            </a:r>
          </a:p>
          <a:p>
            <a:pPr eaLnBrk="1" hangingPunct="1">
              <a:spcBef>
                <a:spcPct val="0"/>
              </a:spcBef>
            </a:pPr>
            <a:r>
              <a:rPr lang="en-AU"/>
              <a:t>Must check course for maths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720E-0965-4694-A3A1-F02F2750097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74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A62B8F-1E66-49B5-A942-F40AC77D4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39" y="4949476"/>
            <a:ext cx="2296288" cy="1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A3429-FACD-4568-B919-C15E57CB7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8503" y="552637"/>
            <a:ext cx="1238291" cy="13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4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D1DD5-2695-412C-A615-B6766E3D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8503" y="381173"/>
            <a:ext cx="1238291" cy="13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D2648-6A84-45CF-90BA-B3EF52989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20" y="440520"/>
            <a:ext cx="186724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9A1A7-1F02-490D-AF54-87C7D3E01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38EA9-B386-4D00-811F-5EC65459A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6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C958B6-1BB5-4450-B93E-F9EBDD68B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8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9930D-3F89-416E-A63D-60961CF6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7D93B-721C-44E8-AD23-324573622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BB24C-736A-46BC-BF18-58F0C5AD3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89947-31D5-4572-A5C4-087814B72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38" y="476672"/>
            <a:ext cx="1651055" cy="1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13F3F3A-1737-47C1-9935-FC81509A4960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4111D40-E1DD-4849-A4B1-39F6C7833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65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063552" y="2924944"/>
            <a:ext cx="8208912" cy="3744416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Victorian Certificate </a:t>
            </a:r>
            <a:br>
              <a:rPr lang="en-A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of Education</a:t>
            </a:r>
            <a:r>
              <a:rPr lang="en-AU" dirty="0">
                <a:solidFill>
                  <a:schemeClr val="accent1"/>
                </a:solidFill>
              </a:rPr>
              <a:t/>
            </a:r>
            <a:br>
              <a:rPr lang="en-AU" dirty="0">
                <a:solidFill>
                  <a:schemeClr val="accent1"/>
                </a:solidFill>
              </a:rPr>
            </a:br>
            <a:r>
              <a:rPr lang="en-AU" dirty="0">
                <a:solidFill>
                  <a:schemeClr val="accent1"/>
                </a:solidFill>
              </a:rPr>
              <a:t/>
            </a:r>
            <a:br>
              <a:rPr lang="en-AU" dirty="0">
                <a:solidFill>
                  <a:schemeClr val="accent1"/>
                </a:solidFill>
              </a:rPr>
            </a:br>
            <a:r>
              <a:rPr lang="en-AU" sz="2700" dirty="0">
                <a:solidFill>
                  <a:schemeClr val="tx1"/>
                </a:solidFill>
              </a:rPr>
              <a:t>All ESC VCE policies &amp; guidelines are set in accordance with the regulations outlined by the Victorian Curriculum &amp; Assessment Authority (VCAA)</a:t>
            </a:r>
            <a:br>
              <a:rPr lang="en-AU" sz="2700" dirty="0">
                <a:solidFill>
                  <a:schemeClr val="tx1"/>
                </a:solidFill>
              </a:rPr>
            </a:br>
            <a:r>
              <a:rPr lang="en-AU" sz="2700" dirty="0">
                <a:solidFill>
                  <a:schemeClr val="tx1"/>
                </a:solidFill>
              </a:rPr>
              <a:t/>
            </a:r>
            <a:br>
              <a:rPr lang="en-AU" sz="2700" dirty="0">
                <a:solidFill>
                  <a:schemeClr val="tx1"/>
                </a:solidFill>
              </a:rPr>
            </a:br>
            <a:r>
              <a:rPr lang="en-AU" sz="2700" dirty="0">
                <a:solidFill>
                  <a:schemeClr val="accent6">
                    <a:lumMod val="50000"/>
                  </a:schemeClr>
                </a:solidFill>
              </a:rPr>
              <a:t>Ms Antoinette Hooper</a:t>
            </a:r>
            <a:endParaRPr lang="en-AU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847529" y="764705"/>
            <a:ext cx="7200800" cy="1857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AU" sz="6000" dirty="0"/>
              <a:t>VCE</a:t>
            </a:r>
            <a:r>
              <a:rPr lang="en-AU" sz="62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AU" sz="3200" i="1" dirty="0"/>
              <a:t>‘Striving for excellence’</a:t>
            </a:r>
            <a:endParaRPr lang="en-AU" i="1" dirty="0"/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36"/>
    </mc:Choice>
    <mc:Fallback>
      <p:transition spd="slow" advTm="16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63553" y="1628800"/>
          <a:ext cx="7920879" cy="4896544"/>
        </p:xfrm>
        <a:graphic>
          <a:graphicData uri="http://schemas.openxmlformats.org/drawingml/2006/table">
            <a:tbl>
              <a:tblPr/>
              <a:tblGrid>
                <a:gridCol w="110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7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Year 11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English 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Biology 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Psychology 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General Maths 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Sociology</a:t>
                      </a:r>
                      <a:r>
                        <a:rPr lang="en-AU" sz="1200" baseline="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Health 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4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English 2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Biology 2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Psychology 2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General Maths 2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Sociology</a:t>
                      </a:r>
                      <a:r>
                        <a:rPr lang="en-AU" sz="1200" baseline="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Health 1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0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Year 12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English 3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Biology 3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Psychology 3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Further Maths 3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Sociology</a:t>
                      </a:r>
                      <a:r>
                        <a:rPr lang="en-AU" sz="1200" baseline="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704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English 4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Biology 4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Psychology 4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Further Maths 4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Sociology</a:t>
                      </a:r>
                      <a:r>
                        <a:rPr lang="en-AU" sz="1200" baseline="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Employment</a:t>
                      </a:r>
                      <a:endParaRPr lang="en-AU" sz="14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TAFE</a:t>
                      </a:r>
                      <a:endParaRPr lang="en-AU" sz="1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Tertiary</a:t>
                      </a:r>
                      <a:endParaRPr lang="en-AU" sz="1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196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Beauty Therapist, Teaching*, Childcare, Social Work, Nursing Psychology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*May require maths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Childcare, Beauty Therapy, Community Services, Youth Work, Disability Studies, Welfare Studies, Nurse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Nursing, Social Work, Psychology, Education, Youth Work, Public Health, Speech Pathology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919536" y="404665"/>
            <a:ext cx="72728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AU" sz="3400" dirty="0">
                <a:solidFill>
                  <a:srgbClr val="5C92B5">
                    <a:lumMod val="50000"/>
                  </a:srgbClr>
                </a:solidFill>
                <a:latin typeface="Trebuchet MS"/>
                <a:ea typeface="Calibri" pitchFamily="34" charset="0"/>
                <a:cs typeface="Arial" pitchFamily="34" charset="0"/>
              </a:rPr>
              <a:t>Example of a VCE program: </a:t>
            </a:r>
          </a:p>
          <a:p>
            <a:pPr eaLnBrk="0" hangingPunct="0">
              <a:defRPr/>
            </a:pPr>
            <a:r>
              <a:rPr lang="en-AU" sz="3400" dirty="0">
                <a:solidFill>
                  <a:srgbClr val="5C92B5">
                    <a:lumMod val="50000"/>
                  </a:srgbClr>
                </a:solidFill>
                <a:latin typeface="Trebuchet MS"/>
                <a:ea typeface="Calibri" pitchFamily="34" charset="0"/>
                <a:cs typeface="Arial" pitchFamily="34" charset="0"/>
              </a:rPr>
              <a:t>Science – Behavioural</a:t>
            </a:r>
            <a:endParaRPr lang="en-AU" sz="3400" dirty="0">
              <a:solidFill>
                <a:srgbClr val="5C92B5">
                  <a:lumMod val="50000"/>
                </a:srgbClr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91"/>
    </mc:Choice>
    <mc:Fallback>
      <p:transition spd="slow" advTm="51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567608" y="260649"/>
            <a:ext cx="7543800" cy="1431925"/>
          </a:xfrm>
        </p:spPr>
        <p:txBody>
          <a:bodyPr vert="horz" lIns="45720" rIns="45720" anchor="ctr">
            <a:norm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Post VCE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1919536" y="1916833"/>
            <a:ext cx="7543800" cy="45370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Completion of the VCE certificate can lead the student onto further study at either University or TAFE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dirty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Access to </a:t>
            </a:r>
            <a:r>
              <a:rPr lang="en-AU" i="1" dirty="0"/>
              <a:t>most</a:t>
            </a:r>
            <a:r>
              <a:rPr lang="en-AU" dirty="0"/>
              <a:t> TAFE courses is still available to Non Scored VCE students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AU" dirty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Many University courses also have </a:t>
            </a:r>
            <a:r>
              <a:rPr lang="en-AU" i="1" dirty="0"/>
              <a:t>subject prerequisites</a:t>
            </a:r>
            <a:r>
              <a:rPr lang="en-AU" dirty="0"/>
              <a:t> that students need to be aware of – students need to check these before selecting subjects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52"/>
    </mc:Choice>
    <mc:Fallback>
      <p:transition spd="slow" advTm="38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013" y="565939"/>
            <a:ext cx="8229600" cy="10668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Our  VCE successes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87" y="1838500"/>
            <a:ext cx="8429626" cy="4956175"/>
          </a:xfrm>
        </p:spPr>
        <p:txBody>
          <a:bodyPr>
            <a:normAutofit lnSpcReduction="10000"/>
          </a:bodyPr>
          <a:lstStyle/>
          <a:p>
            <a:r>
              <a:rPr lang="en-AU" dirty="0"/>
              <a:t>Striving for Excellence culture</a:t>
            </a:r>
          </a:p>
          <a:p>
            <a:pPr marL="0" indent="0">
              <a:buNone/>
            </a:pPr>
            <a:endParaRPr lang="en-AU" sz="1100" dirty="0"/>
          </a:p>
          <a:p>
            <a:r>
              <a:rPr lang="en-AU" dirty="0"/>
              <a:t>VCE Excellence Team </a:t>
            </a:r>
          </a:p>
          <a:p>
            <a:pPr marL="0" indent="0">
              <a:buNone/>
            </a:pPr>
            <a:endParaRPr lang="en-AU" sz="1100" dirty="0"/>
          </a:p>
          <a:p>
            <a:r>
              <a:rPr lang="en-AU" dirty="0"/>
              <a:t>VCE Results </a:t>
            </a:r>
          </a:p>
          <a:p>
            <a:pPr marL="0" indent="0">
              <a:buNone/>
            </a:pPr>
            <a:endParaRPr lang="en-AU" sz="1100" dirty="0"/>
          </a:p>
          <a:p>
            <a:r>
              <a:rPr lang="en-AU" dirty="0"/>
              <a:t>VCE Study Support Programs </a:t>
            </a:r>
          </a:p>
          <a:p>
            <a:pPr marL="0" indent="0">
              <a:buNone/>
            </a:pPr>
            <a:endParaRPr lang="en-AU" sz="1100" dirty="0"/>
          </a:p>
          <a:p>
            <a:r>
              <a:rPr lang="en-AU" dirty="0"/>
              <a:t>VCE Teachers with VCAA Examination marking experience </a:t>
            </a:r>
          </a:p>
          <a:p>
            <a:endParaRPr lang="en-AU" sz="1100" dirty="0"/>
          </a:p>
          <a:p>
            <a:r>
              <a:rPr lang="en-AU" dirty="0"/>
              <a:t>Leadership programs </a:t>
            </a:r>
          </a:p>
          <a:p>
            <a:endParaRPr lang="en-AU" sz="1100" dirty="0"/>
          </a:p>
          <a:p>
            <a:r>
              <a:rPr lang="en-AU" dirty="0"/>
              <a:t>Acceleration opportunities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38813" y="5326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eorgia"/>
              </a:rPr>
              <a:t> </a:t>
            </a: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22"/>
    </mc:Choice>
    <mc:Fallback>
      <p:transition spd="slow" advTm="46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775619" y="476672"/>
            <a:ext cx="7524328" cy="1143000"/>
          </a:xfrm>
        </p:spPr>
        <p:txBody>
          <a:bodyPr vert="horz" lIns="45720" rIns="45720" anchor="ctr">
            <a:norm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VCE Program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892053" y="1844824"/>
            <a:ext cx="8407895" cy="411480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The VCE is a </a:t>
            </a:r>
            <a:r>
              <a:rPr lang="en-AU" i="1" dirty="0"/>
              <a:t>two year </a:t>
            </a:r>
            <a:r>
              <a:rPr lang="en-AU" dirty="0"/>
              <a:t>program covering Years 11 and 12.</a:t>
            </a:r>
          </a:p>
          <a:p>
            <a:endParaRPr lang="en-AU" sz="1400" dirty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Subjects are divided into Units:</a:t>
            </a:r>
          </a:p>
          <a:p>
            <a:pPr lvl="4"/>
            <a:r>
              <a:rPr lang="en-AU" sz="2400" i="1" dirty="0">
                <a:solidFill>
                  <a:schemeClr val="tx1"/>
                </a:solidFill>
              </a:rPr>
              <a:t>Each Unit takes one semester</a:t>
            </a:r>
          </a:p>
          <a:p>
            <a:pPr lvl="4"/>
            <a:r>
              <a:rPr lang="en-AU" sz="2400" i="1" dirty="0">
                <a:solidFill>
                  <a:schemeClr val="tx1"/>
                </a:solidFill>
              </a:rPr>
              <a:t>Unit 1 and 2 (Year 11)</a:t>
            </a:r>
          </a:p>
          <a:p>
            <a:pPr lvl="4"/>
            <a:r>
              <a:rPr lang="en-AU" sz="2400" i="1" dirty="0">
                <a:solidFill>
                  <a:schemeClr val="tx1"/>
                </a:solidFill>
              </a:rPr>
              <a:t>Unit 3 and 4 (Year 12)</a:t>
            </a:r>
          </a:p>
          <a:p>
            <a:pPr lvl="4"/>
            <a:endParaRPr lang="en-AU" sz="1400" dirty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Year 11 students do </a:t>
            </a:r>
            <a:r>
              <a:rPr lang="en-AU" i="1" dirty="0"/>
              <a:t>6 subjects</a:t>
            </a:r>
            <a:r>
              <a:rPr lang="en-AU" dirty="0"/>
              <a:t>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AU" dirty="0"/>
              <a:t>Year 12 students do </a:t>
            </a:r>
            <a:r>
              <a:rPr lang="en-AU" i="1" dirty="0"/>
              <a:t>5 subjects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20"/>
    </mc:Choice>
    <mc:Fallback>
      <p:transition spd="slow" advTm="27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927648" y="255588"/>
            <a:ext cx="7543800" cy="1431925"/>
          </a:xfrm>
        </p:spPr>
        <p:txBody>
          <a:bodyPr vert="horz" lIns="45720" rIns="45720" anchor="ctr">
            <a:norm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VCE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2063552" y="1687512"/>
            <a:ext cx="7992888" cy="476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To qualify for the VCE students must complete:</a:t>
            </a:r>
          </a:p>
          <a:p>
            <a:endParaRPr lang="en-AU" sz="1600" dirty="0"/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500" i="1" dirty="0">
                <a:solidFill>
                  <a:schemeClr val="tx1"/>
                </a:solidFill>
              </a:rPr>
              <a:t>16 units in total (out of 22) over the two years.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400" i="1" dirty="0">
              <a:solidFill>
                <a:schemeClr val="tx1"/>
              </a:solidFill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500" i="1" dirty="0">
                <a:solidFill>
                  <a:schemeClr val="tx1"/>
                </a:solidFill>
              </a:rPr>
              <a:t>At least 3 units of English (with two as part of a </a:t>
            </a:r>
          </a:p>
          <a:p>
            <a:pPr marL="411480" lvl="1" indent="0">
              <a:buNone/>
            </a:pPr>
            <a:r>
              <a:rPr lang="en-AU" sz="2500" i="1" dirty="0">
                <a:solidFill>
                  <a:schemeClr val="tx1"/>
                </a:solidFill>
              </a:rPr>
              <a:t>   Unit 3 / 4 sequence)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400" i="1" dirty="0">
              <a:solidFill>
                <a:schemeClr val="tx1"/>
              </a:solidFill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500" i="1" dirty="0">
                <a:solidFill>
                  <a:schemeClr val="tx1"/>
                </a:solidFill>
              </a:rPr>
              <a:t>At least 3 other Year 12 subjects (these must be done as part of a Unit 3 / 4 sequence).</a:t>
            </a:r>
          </a:p>
          <a:p>
            <a:pPr lvl="3"/>
            <a:endParaRPr lang="en-A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/>
              <a:t>*NOTE: Each Unit comprises 2 to 4 Outcomes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38"/>
    </mc:Choice>
    <mc:Fallback>
      <p:transition spd="slow" advTm="34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91544" y="1412776"/>
            <a:ext cx="827181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VCE Language: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chemeClr val="tx1"/>
                </a:solidFill>
              </a:rPr>
              <a:t>No longer say ‘pass’ or ‘fail’ 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chemeClr val="tx1"/>
                </a:solidFill>
              </a:rPr>
              <a:t>Satisfactorily complete the Unit / Outcome ‘S’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chemeClr val="tx1"/>
                </a:solidFill>
              </a:rPr>
              <a:t>Unsatisfactorily complete the Unit / Outcome ‘N’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b="1" dirty="0"/>
              <a:t>Satisfactory completion of units: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Students will receive an ‘S’ or ‘N’ for each unit depending on whether all outcomes have been completed to a satisfactory standard for that subject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Outcomes are assessed in 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SACs  </a:t>
            </a:r>
          </a:p>
          <a:p>
            <a:pPr lvl="2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SATs</a:t>
            </a:r>
            <a:endParaRPr lang="en-AU" i="1" dirty="0">
              <a:solidFill>
                <a:schemeClr val="tx1"/>
              </a:solidFill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All work must be completed by due dates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90% attendance must be maintained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Work must be authenticated to be the student’s own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71665" y="260648"/>
            <a:ext cx="7826375" cy="1376362"/>
          </a:xfrm>
        </p:spPr>
        <p:txBody>
          <a:bodyPr vert="horz" lIns="45720" rIns="45720" anchor="ctr">
            <a:norm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VCE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77"/>
    </mc:Choice>
    <mc:Fallback>
      <p:transition spd="slow" advTm="43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3" y="317909"/>
            <a:ext cx="7826375" cy="1376362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Student Acceleration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700809"/>
            <a:ext cx="8496944" cy="4956175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AU" sz="2400" dirty="0"/>
              <a:t>Epping Secondary College does offer the opportunity to undertake an accelerated subject by completing a Unit 3 and 4 (Year 12) subject during Year 11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AU" sz="1100" dirty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dirty="0"/>
              <a:t>Students interested in taking a Unit 3 and 4 subject whilst in Year 11 will need to use the criteria below to gauge likelihood of being accepted:</a:t>
            </a:r>
          </a:p>
          <a:p>
            <a:pPr marL="0" indent="0">
              <a:buNone/>
            </a:pPr>
            <a:endParaRPr lang="en-US" sz="1000" b="1" dirty="0"/>
          </a:p>
          <a:p>
            <a:pPr lvl="1"/>
            <a:r>
              <a:rPr lang="en-US" sz="2000" dirty="0"/>
              <a:t>Achieve results that are to a </a:t>
            </a:r>
            <a:r>
              <a:rPr lang="en-US" sz="2000" i="1" dirty="0"/>
              <a:t>high standard </a:t>
            </a:r>
            <a:r>
              <a:rPr lang="en-US" sz="2000" dirty="0"/>
              <a:t>in Year 10 </a:t>
            </a:r>
          </a:p>
          <a:p>
            <a:pPr lvl="1"/>
            <a:r>
              <a:rPr lang="en-US" sz="2000" dirty="0"/>
              <a:t>Meet the demands of VCE studies as indicated by their interim and semester results</a:t>
            </a:r>
          </a:p>
          <a:p>
            <a:pPr lvl="1"/>
            <a:r>
              <a:rPr lang="en-US" sz="2000" dirty="0"/>
              <a:t>Meet the 90% attendance expectation for a VCE student</a:t>
            </a:r>
          </a:p>
          <a:p>
            <a:pPr lvl="1"/>
            <a:r>
              <a:rPr lang="en-US" sz="2000" dirty="0"/>
              <a:t>See </a:t>
            </a:r>
            <a:r>
              <a:rPr lang="en-US" sz="2000" dirty="0" err="1"/>
              <a:t>Mr</a:t>
            </a:r>
            <a:r>
              <a:rPr lang="en-US" sz="2000" dirty="0"/>
              <a:t> Malcolm for application forms </a:t>
            </a:r>
          </a:p>
          <a:p>
            <a:pPr lvl="1"/>
            <a:r>
              <a:rPr lang="en-US" sz="2000" dirty="0"/>
              <a:t>Will go through a selection process 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15"/>
    </mc:Choice>
    <mc:Fallback>
      <p:transition spd="slow" advTm="49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1" y="260648"/>
            <a:ext cx="7553325" cy="1376362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Non Scored VCE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8530488" cy="4956175"/>
          </a:xfrm>
        </p:spPr>
        <p:txBody>
          <a:bodyPr/>
          <a:lstStyle/>
          <a:p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/>
              <a:t>Epping Secondary College offers a non scored VCE program in year 12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AU" sz="1400" dirty="0"/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Students </a:t>
            </a:r>
            <a:r>
              <a:rPr lang="en-US" b="1" i="1" dirty="0"/>
              <a:t>will not </a:t>
            </a:r>
            <a:r>
              <a:rPr lang="en-US" dirty="0"/>
              <a:t>sit end of year exams , but will still generate a VCE certificate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AU" sz="1400" dirty="0"/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/>
              <a:t>Only to be used rarely and must align with: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Circumstances where a student’s welfare is going to be impacted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 genuine pathway goal – TAFE or work 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87"/>
    </mc:Choice>
    <mc:Fallback>
      <p:transition spd="slow" advTm="38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5560" y="1317036"/>
          <a:ext cx="4824536" cy="1584178"/>
        </p:xfrm>
        <a:graphic>
          <a:graphicData uri="http://schemas.openxmlformats.org/drawingml/2006/table">
            <a:tbl>
              <a:tblPr firstRow="1" firstCol="1" bandRow="1"/>
              <a:tblGrid>
                <a:gridCol w="142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Unapproved absences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absences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11 VCE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12 VCE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 periods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 periods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VETis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 periods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9536" y="3068961"/>
          <a:ext cx="8444656" cy="3600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452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10">
                <a:tc>
                  <a:txBody>
                    <a:bodyPr/>
                    <a:lstStyle/>
                    <a:p>
                      <a:pPr marL="3956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AU" sz="1200" spc="-2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pp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20" dirty="0">
                          <a:effectLst/>
                        </a:rPr>
                        <a:t>v</a:t>
                      </a:r>
                      <a:r>
                        <a:rPr lang="en-AU" sz="1200" spc="5" dirty="0">
                          <a:effectLst/>
                        </a:rPr>
                        <a:t>e</a:t>
                      </a:r>
                      <a:r>
                        <a:rPr lang="en-AU" sz="1200" dirty="0">
                          <a:effectLst/>
                        </a:rPr>
                        <a:t>d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5" dirty="0">
                          <a:effectLst/>
                        </a:rPr>
                        <a:t>eas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r>
                        <a:rPr lang="en-AU" sz="1200" spc="5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fo</a:t>
                      </a:r>
                      <a:r>
                        <a:rPr lang="en-AU" sz="1200" dirty="0">
                          <a:effectLst/>
                        </a:rPr>
                        <a:t>r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b</a:t>
                      </a:r>
                      <a:r>
                        <a:rPr lang="en-AU" sz="1200" spc="-20" dirty="0">
                          <a:effectLst/>
                        </a:rPr>
                        <a:t>s</a:t>
                      </a:r>
                      <a:r>
                        <a:rPr lang="en-AU" sz="1200" spc="5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U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pp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20" dirty="0">
                          <a:effectLst/>
                        </a:rPr>
                        <a:t>v</a:t>
                      </a:r>
                      <a:r>
                        <a:rPr lang="en-AU" sz="1200" spc="5" dirty="0">
                          <a:effectLst/>
                        </a:rPr>
                        <a:t>e</a:t>
                      </a:r>
                      <a:r>
                        <a:rPr lang="en-AU" sz="1200" dirty="0">
                          <a:effectLst/>
                        </a:rPr>
                        <a:t>d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5" dirty="0">
                          <a:effectLst/>
                        </a:rPr>
                        <a:t>eas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r>
                        <a:rPr lang="en-AU" sz="1200" spc="5" dirty="0">
                          <a:effectLst/>
                        </a:rPr>
                        <a:t> </a:t>
                      </a:r>
                      <a:r>
                        <a:rPr lang="en-AU" sz="1200" spc="-15" dirty="0">
                          <a:effectLst/>
                        </a:rPr>
                        <a:t>f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r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b</a:t>
                      </a:r>
                      <a:r>
                        <a:rPr lang="en-AU" sz="1200" spc="5" dirty="0">
                          <a:effectLst/>
                        </a:rPr>
                        <a:t>se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ce</a:t>
                      </a:r>
                    </a:p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05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-20" dirty="0">
                          <a:effectLst/>
                        </a:rPr>
                        <a:t>I</a:t>
                      </a:r>
                      <a:r>
                        <a:rPr lang="en-AU" sz="1200" spc="-5" dirty="0">
                          <a:effectLst/>
                        </a:rPr>
                        <a:t>ll</a:t>
                      </a:r>
                      <a:r>
                        <a:rPr lang="en-AU" sz="1200" spc="10" dirty="0">
                          <a:effectLst/>
                        </a:rPr>
                        <a:t>ne</a:t>
                      </a:r>
                      <a:r>
                        <a:rPr lang="en-AU" sz="1200" spc="-5" dirty="0">
                          <a:effectLst/>
                        </a:rPr>
                        <a:t>ss – medical certificate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-5" dirty="0">
                          <a:effectLst/>
                        </a:rPr>
                        <a:t>D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v</a:t>
                      </a:r>
                      <a:r>
                        <a:rPr lang="en-AU" sz="1200" spc="-1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dirty="0">
                          <a:effectLst/>
                        </a:rPr>
                        <a:t>g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5" dirty="0">
                          <a:effectLst/>
                        </a:rPr>
                        <a:t>l</a:t>
                      </a:r>
                      <a:r>
                        <a:rPr lang="en-AU" sz="1200" spc="10" dirty="0">
                          <a:effectLst/>
                        </a:rPr>
                        <a:t>es</a:t>
                      </a:r>
                      <a:r>
                        <a:rPr lang="en-AU" sz="1200" spc="-35" dirty="0">
                          <a:effectLst/>
                        </a:rPr>
                        <a:t>s</a:t>
                      </a:r>
                      <a:r>
                        <a:rPr lang="en-AU" sz="1200" spc="10" dirty="0">
                          <a:effectLst/>
                        </a:rPr>
                        <a:t>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80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</a:t>
                      </a:r>
                      <a:r>
                        <a:rPr lang="en-AU" sz="1200" spc="10" dirty="0">
                          <a:effectLst/>
                        </a:rPr>
                        <a:t>u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al </a:t>
                      </a:r>
                      <a:r>
                        <a:rPr lang="en-AU" sz="1200" spc="-5" dirty="0">
                          <a:effectLst/>
                        </a:rPr>
                        <a:t>– notice from paper and note from home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Pe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s</a:t>
                      </a:r>
                      <a:r>
                        <a:rPr lang="en-AU" sz="1200" spc="-25" dirty="0">
                          <a:effectLst/>
                        </a:rPr>
                        <a:t>o</a:t>
                      </a:r>
                      <a:r>
                        <a:rPr lang="en-AU" sz="1200" spc="10" dirty="0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l 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s</a:t>
                      </a:r>
                      <a:r>
                        <a:rPr lang="en-AU" sz="1200" spc="-35" dirty="0">
                          <a:effectLst/>
                        </a:rPr>
                        <a:t>s</a:t>
                      </a:r>
                      <a:r>
                        <a:rPr lang="en-AU" sz="1200" spc="10" dirty="0">
                          <a:effectLst/>
                        </a:rPr>
                        <a:t>u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r>
                        <a:rPr lang="en-AU" sz="1200" spc="5" dirty="0">
                          <a:effectLst/>
                        </a:rPr>
                        <a:t> </a:t>
                      </a:r>
                      <a:r>
                        <a:rPr lang="en-AU" sz="1200" spc="-10" dirty="0">
                          <a:effectLst/>
                        </a:rPr>
                        <a:t>(</a:t>
                      </a:r>
                      <a:r>
                        <a:rPr lang="en-AU" sz="1200" spc="-5" dirty="0">
                          <a:effectLst/>
                        </a:rPr>
                        <a:t>wi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15" dirty="0">
                          <a:effectLst/>
                        </a:rPr>
                        <a:t>h</a:t>
                      </a:r>
                      <a:r>
                        <a:rPr lang="en-AU" sz="1200" spc="10" dirty="0">
                          <a:effectLst/>
                        </a:rPr>
                        <a:t>ou</a:t>
                      </a:r>
                      <a:r>
                        <a:rPr lang="en-AU" sz="1200" dirty="0">
                          <a:effectLst/>
                        </a:rPr>
                        <a:t>t</a:t>
                      </a:r>
                      <a:r>
                        <a:rPr lang="en-AU" sz="1200" spc="-35" dirty="0">
                          <a:effectLst/>
                        </a:rPr>
                        <a:t> </a:t>
                      </a:r>
                      <a:r>
                        <a:rPr lang="en-AU" sz="1200" spc="30" dirty="0">
                          <a:effectLst/>
                        </a:rPr>
                        <a:t>f</a:t>
                      </a:r>
                      <a:r>
                        <a:rPr lang="en-AU" sz="1200" spc="10" dirty="0">
                          <a:effectLst/>
                        </a:rPr>
                        <a:t>u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-20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he</a:t>
                      </a:r>
                      <a:r>
                        <a:rPr lang="en-AU" sz="1200" dirty="0">
                          <a:effectLst/>
                        </a:rPr>
                        <a:t>r</a:t>
                      </a:r>
                      <a:r>
                        <a:rPr lang="en-AU" sz="1200" spc="-2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25" dirty="0">
                          <a:effectLst/>
                        </a:rPr>
                        <a:t>x</a:t>
                      </a:r>
                      <a:r>
                        <a:rPr lang="en-AU" sz="1200" spc="10" dirty="0">
                          <a:effectLst/>
                        </a:rPr>
                        <a:t>p</a:t>
                      </a:r>
                      <a:r>
                        <a:rPr lang="en-AU" sz="1200" spc="-5" dirty="0">
                          <a:effectLst/>
                        </a:rPr>
                        <a:t>l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15" dirty="0">
                          <a:effectLst/>
                        </a:rPr>
                        <a:t>o</a:t>
                      </a:r>
                      <a:r>
                        <a:rPr lang="en-AU" sz="1200" spc="10" dirty="0">
                          <a:effectLst/>
                        </a:rPr>
                        <a:t>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80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J</a:t>
                      </a:r>
                      <a:r>
                        <a:rPr lang="en-AU" sz="1200" dirty="0">
                          <a:effectLst/>
                        </a:rPr>
                        <a:t>ob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30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v</a:t>
                      </a:r>
                      <a:r>
                        <a:rPr lang="en-AU" sz="1200" spc="-40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ew </a:t>
                      </a:r>
                      <a:r>
                        <a:rPr lang="en-AU" sz="1200" spc="-5" dirty="0">
                          <a:effectLst/>
                        </a:rPr>
                        <a:t>– letter from employer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-5" dirty="0">
                          <a:effectLst/>
                        </a:rPr>
                        <a:t>il</a:t>
                      </a:r>
                      <a:r>
                        <a:rPr lang="en-AU" sz="1200" dirty="0">
                          <a:effectLst/>
                        </a:rPr>
                        <a:t>y</a:t>
                      </a:r>
                      <a:r>
                        <a:rPr lang="en-AU" sz="1200" spc="5" dirty="0">
                          <a:effectLst/>
                        </a:rPr>
                        <a:t> </a:t>
                      </a:r>
                      <a:r>
                        <a:rPr lang="en-AU" sz="1200" spc="-10" dirty="0">
                          <a:effectLst/>
                        </a:rPr>
                        <a:t>c</a:t>
                      </a:r>
                      <a:r>
                        <a:rPr lang="en-AU" sz="1200" spc="20" dirty="0">
                          <a:effectLst/>
                        </a:rPr>
                        <a:t>o</a:t>
                      </a:r>
                      <a:r>
                        <a:rPr lang="en-AU" sz="1200" spc="-10" dirty="0">
                          <a:effectLst/>
                        </a:rPr>
                        <a:t>mm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64">
                <a:tc>
                  <a:txBody>
                    <a:bodyPr/>
                    <a:lstStyle/>
                    <a:p>
                      <a:pPr marL="63500" marR="55245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AU" sz="1200" spc="-30" dirty="0">
                          <a:effectLst/>
                        </a:rPr>
                        <a:t>M</a:t>
                      </a:r>
                      <a:r>
                        <a:rPr lang="en-AU" sz="1200" spc="10" dirty="0">
                          <a:effectLst/>
                        </a:rPr>
                        <a:t>ed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c</a:t>
                      </a:r>
                      <a:r>
                        <a:rPr lang="en-AU" sz="1200" dirty="0">
                          <a:effectLst/>
                        </a:rPr>
                        <a:t>a</a:t>
                      </a:r>
                      <a:r>
                        <a:rPr lang="en-AU" sz="1200" spc="-5" dirty="0">
                          <a:effectLst/>
                        </a:rPr>
                        <a:t>l</a:t>
                      </a:r>
                      <a:r>
                        <a:rPr lang="en-AU" sz="1200" spc="5" dirty="0">
                          <a:effectLst/>
                        </a:rPr>
                        <a:t>/</a:t>
                      </a:r>
                      <a:r>
                        <a:rPr lang="en-AU" sz="1200" spc="10" dirty="0">
                          <a:effectLst/>
                        </a:rPr>
                        <a:t>d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-20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dirty="0">
                          <a:effectLst/>
                        </a:rPr>
                        <a:t>l </a:t>
                      </a:r>
                      <a:r>
                        <a:rPr lang="en-AU" sz="1200" spc="-1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p</a:t>
                      </a:r>
                      <a:r>
                        <a:rPr lang="en-AU" sz="1200" spc="-15" dirty="0">
                          <a:effectLst/>
                        </a:rPr>
                        <a:t>p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30" dirty="0">
                          <a:effectLst/>
                        </a:rPr>
                        <a:t>m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r>
                        <a:rPr lang="en-AU" sz="1200" spc="5" dirty="0">
                          <a:effectLst/>
                        </a:rPr>
                        <a:t> </a:t>
                      </a:r>
                      <a:r>
                        <a:rPr lang="en-AU" sz="1200" spc="-10" dirty="0">
                          <a:effectLst/>
                        </a:rPr>
                        <a:t>(</a:t>
                      </a:r>
                      <a:r>
                        <a:rPr lang="en-AU" sz="1200" spc="-5" dirty="0">
                          <a:effectLst/>
                        </a:rPr>
                        <a:t>w</a:t>
                      </a:r>
                      <a:r>
                        <a:rPr lang="en-AU" sz="1200" spc="10" dirty="0">
                          <a:effectLst/>
                        </a:rPr>
                        <a:t>h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c</a:t>
                      </a:r>
                      <a:r>
                        <a:rPr lang="en-AU" sz="1200" dirty="0">
                          <a:effectLst/>
                        </a:rPr>
                        <a:t>h</a:t>
                      </a:r>
                      <a:r>
                        <a:rPr lang="en-AU" sz="1200" spc="-2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c</a:t>
                      </a:r>
                      <a:r>
                        <a:rPr lang="en-AU" sz="1200" spc="-2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be a</a:t>
                      </a:r>
                      <a:r>
                        <a:rPr lang="en-AU" sz="1200" spc="-10" dirty="0">
                          <a:effectLst/>
                        </a:rPr>
                        <a:t>rr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10" dirty="0">
                          <a:effectLst/>
                        </a:rPr>
                        <a:t>g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dirty="0">
                          <a:effectLst/>
                        </a:rPr>
                        <a:t>d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15" dirty="0">
                          <a:effectLst/>
                        </a:rPr>
                        <a:t>o</a:t>
                      </a:r>
                      <a:r>
                        <a:rPr lang="en-AU" sz="1200" spc="10" dirty="0">
                          <a:effectLst/>
                        </a:rPr>
                        <a:t>u</a:t>
                      </a:r>
                      <a:r>
                        <a:rPr lang="en-AU" sz="1200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-15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f</a:t>
                      </a:r>
                      <a:r>
                        <a:rPr lang="en-AU" sz="1200" spc="10" dirty="0">
                          <a:effectLst/>
                        </a:rPr>
                        <a:t> c</a:t>
                      </a:r>
                      <a:r>
                        <a:rPr lang="en-AU" sz="1200" spc="-15" dirty="0">
                          <a:effectLst/>
                        </a:rPr>
                        <a:t>l</a:t>
                      </a:r>
                      <a:r>
                        <a:rPr lang="en-AU" sz="1200" spc="10" dirty="0">
                          <a:effectLst/>
                        </a:rPr>
                        <a:t>as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r>
                        <a:rPr lang="en-AU" sz="1200" spc="-30" dirty="0">
                          <a:effectLst/>
                        </a:rPr>
                        <a:t> 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10" dirty="0">
                          <a:effectLst/>
                        </a:rPr>
                        <a:t>e) </a:t>
                      </a:r>
                      <a:r>
                        <a:rPr lang="en-AU" sz="1200" spc="-5" dirty="0">
                          <a:effectLst/>
                        </a:rPr>
                        <a:t>– medical certificate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SA</a:t>
                      </a:r>
                      <a:r>
                        <a:rPr lang="en-AU" sz="1200" dirty="0">
                          <a:effectLst/>
                        </a:rPr>
                        <a:t>C /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SA</a:t>
                      </a:r>
                      <a:r>
                        <a:rPr lang="en-AU" sz="1200" dirty="0">
                          <a:effectLst/>
                        </a:rPr>
                        <a:t>T</a:t>
                      </a:r>
                      <a:r>
                        <a:rPr lang="en-AU" sz="1200" spc="-2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p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-15" dirty="0">
                          <a:effectLst/>
                        </a:rPr>
                        <a:t>ep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15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n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r </a:t>
                      </a:r>
                      <a:r>
                        <a:rPr lang="en-AU" sz="1200" spc="10" dirty="0">
                          <a:effectLst/>
                        </a:rPr>
                        <a:t>c</a:t>
                      </a:r>
                      <a:r>
                        <a:rPr lang="en-AU" sz="1200" dirty="0">
                          <a:effectLst/>
                        </a:rPr>
                        <a:t>o</a:t>
                      </a:r>
                      <a:r>
                        <a:rPr lang="en-AU" sz="1200" spc="-30" dirty="0">
                          <a:effectLst/>
                        </a:rPr>
                        <a:t>m</a:t>
                      </a:r>
                      <a:r>
                        <a:rPr lang="en-AU" sz="1200" spc="10" dirty="0">
                          <a:effectLst/>
                        </a:rPr>
                        <a:t>p</a:t>
                      </a:r>
                      <a:r>
                        <a:rPr lang="en-AU" sz="1200" spc="-5" dirty="0">
                          <a:effectLst/>
                        </a:rPr>
                        <a:t>l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30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n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-15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f</a:t>
                      </a:r>
                      <a:r>
                        <a:rPr lang="en-AU" sz="1200" spc="40" dirty="0">
                          <a:effectLst/>
                        </a:rPr>
                        <a:t> </a:t>
                      </a:r>
                      <a:r>
                        <a:rPr lang="en-AU" sz="1200" spc="-30" dirty="0">
                          <a:effectLst/>
                        </a:rPr>
                        <a:t>w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dirty="0">
                          <a:effectLst/>
                        </a:rPr>
                        <a:t>k</a:t>
                      </a:r>
                      <a:r>
                        <a:rPr lang="en-AU" sz="1200" spc="5" dirty="0">
                          <a:effectLst/>
                        </a:rPr>
                        <a:t> </a:t>
                      </a:r>
                      <a:r>
                        <a:rPr lang="en-AU" sz="1200" spc="-15" dirty="0">
                          <a:effectLst/>
                        </a:rPr>
                        <a:t>d</a:t>
                      </a:r>
                      <a:r>
                        <a:rPr lang="en-AU" sz="1200" spc="10" dirty="0">
                          <a:effectLst/>
                        </a:rPr>
                        <a:t>u</a:t>
                      </a:r>
                      <a:r>
                        <a:rPr lang="en-AU" sz="1200" dirty="0">
                          <a:effectLst/>
                        </a:rPr>
                        <a:t>e 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dirty="0">
                          <a:effectLst/>
                        </a:rPr>
                        <a:t>n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20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he</a:t>
                      </a:r>
                      <a:r>
                        <a:rPr lang="en-AU" sz="1200" dirty="0">
                          <a:effectLst/>
                        </a:rPr>
                        <a:t>r</a:t>
                      </a:r>
                      <a:r>
                        <a:rPr lang="en-AU" sz="1200" spc="-25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s</a:t>
                      </a:r>
                      <a:r>
                        <a:rPr lang="en-AU" sz="1200" spc="-25" dirty="0">
                          <a:effectLst/>
                        </a:rPr>
                        <a:t>u</a:t>
                      </a:r>
                      <a:r>
                        <a:rPr lang="en-AU" sz="1200" spc="10" dirty="0">
                          <a:effectLst/>
                        </a:rPr>
                        <a:t>b</a:t>
                      </a:r>
                      <a:r>
                        <a:rPr lang="en-AU" sz="1200" spc="-5" dirty="0">
                          <a:effectLst/>
                        </a:rPr>
                        <a:t>j</a:t>
                      </a:r>
                      <a:r>
                        <a:rPr lang="en-AU" sz="1200" spc="10" dirty="0">
                          <a:effectLst/>
                        </a:rPr>
                        <a:t>ec</a:t>
                      </a:r>
                      <a:r>
                        <a:rPr lang="en-AU" sz="1200" spc="-5" dirty="0">
                          <a:effectLst/>
                        </a:rPr>
                        <a:t>t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160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-5" dirty="0">
                          <a:effectLst/>
                        </a:rPr>
                        <a:t>C</a:t>
                      </a:r>
                      <a:r>
                        <a:rPr lang="en-AU" sz="1200" spc="10" dirty="0">
                          <a:effectLst/>
                        </a:rPr>
                        <a:t>ou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-15" dirty="0">
                          <a:effectLst/>
                        </a:rPr>
                        <a:t>p</a:t>
                      </a:r>
                      <a:r>
                        <a:rPr lang="en-AU" sz="1200" spc="10" dirty="0">
                          <a:effectLst/>
                        </a:rPr>
                        <a:t>po</a:t>
                      </a:r>
                      <a:r>
                        <a:rPr lang="en-AU" sz="1200" spc="-30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r>
                        <a:rPr lang="en-AU" sz="1200" spc="10" dirty="0">
                          <a:effectLst/>
                        </a:rPr>
                        <a:t> and </a:t>
                      </a:r>
                      <a:r>
                        <a:rPr lang="en-AU" sz="1200" spc="-25" dirty="0">
                          <a:effectLst/>
                        </a:rPr>
                        <a:t>c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15" dirty="0">
                          <a:effectLst/>
                        </a:rPr>
                        <a:t>u</a:t>
                      </a:r>
                      <a:r>
                        <a:rPr lang="en-AU" sz="1200" spc="10" dirty="0">
                          <a:effectLst/>
                        </a:rPr>
                        <a:t>ns</a:t>
                      </a:r>
                      <a:r>
                        <a:rPr lang="en-AU" sz="1200" dirty="0">
                          <a:effectLst/>
                        </a:rPr>
                        <a:t>e</a:t>
                      </a:r>
                      <a:r>
                        <a:rPr lang="en-AU" sz="1200" spc="-5" dirty="0">
                          <a:effectLst/>
                        </a:rPr>
                        <a:t>lli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dirty="0">
                          <a:effectLst/>
                        </a:rPr>
                        <a:t>g – letter from the court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Pa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 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30" dirty="0">
                          <a:effectLst/>
                        </a:rPr>
                        <a:t>m</a:t>
                      </a:r>
                      <a:r>
                        <a:rPr lang="en-AU" sz="1200" dirty="0">
                          <a:effectLst/>
                        </a:rPr>
                        <a:t>e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5" dirty="0">
                          <a:effectLst/>
                        </a:rPr>
                        <a:t>w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dirty="0">
                          <a:effectLst/>
                        </a:rPr>
                        <a:t>k</a:t>
                      </a:r>
                      <a:r>
                        <a:rPr lang="en-AU" sz="1200" spc="-2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c</a:t>
                      </a:r>
                      <a:r>
                        <a:rPr lang="en-AU" sz="1200" dirty="0">
                          <a:effectLst/>
                        </a:rPr>
                        <a:t>o</a:t>
                      </a:r>
                      <a:r>
                        <a:rPr lang="en-AU" sz="1200" spc="-10" dirty="0">
                          <a:effectLst/>
                        </a:rPr>
                        <a:t>mm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160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-5" dirty="0">
                          <a:effectLst/>
                        </a:rPr>
                        <a:t>C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5" dirty="0">
                          <a:effectLst/>
                        </a:rPr>
                        <a:t>ll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g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5" dirty="0">
                          <a:effectLst/>
                        </a:rPr>
                        <a:t>/</a:t>
                      </a:r>
                      <a:r>
                        <a:rPr lang="en-AU" sz="1200" spc="-15" dirty="0">
                          <a:effectLst/>
                        </a:rPr>
                        <a:t>S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-20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5" dirty="0">
                          <a:effectLst/>
                        </a:rPr>
                        <a:t>/</a:t>
                      </a:r>
                      <a:r>
                        <a:rPr lang="en-AU" sz="1200" spc="-30" dirty="0">
                          <a:effectLst/>
                        </a:rPr>
                        <a:t>N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15" dirty="0">
                          <a:effectLst/>
                        </a:rPr>
                        <a:t>o</a:t>
                      </a:r>
                      <a:r>
                        <a:rPr lang="en-AU" sz="1200" spc="10" dirty="0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l </a:t>
                      </a:r>
                      <a:r>
                        <a:rPr lang="en-AU" sz="1200" spc="-3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ep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25" dirty="0">
                          <a:effectLst/>
                        </a:rPr>
                        <a:t>s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30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n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dirty="0">
                          <a:effectLst/>
                        </a:rPr>
                        <a:t>n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25" dirty="0">
                          <a:effectLst/>
                        </a:rPr>
                        <a:t>s</a:t>
                      </a:r>
                      <a:r>
                        <a:rPr lang="en-AU" sz="1200" spc="10" dirty="0">
                          <a:effectLst/>
                        </a:rPr>
                        <a:t>po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dirty="0">
                          <a:effectLst/>
                        </a:rPr>
                        <a:t>t – if outside school, letter from coach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40005">
                        <a:lnSpc>
                          <a:spcPts val="125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S</a:t>
                      </a:r>
                      <a:r>
                        <a:rPr lang="en-AU" sz="1200" spc="-5" dirty="0">
                          <a:effectLst/>
                        </a:rPr>
                        <a:t>l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p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dirty="0">
                          <a:effectLst/>
                        </a:rPr>
                        <a:t>g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dirty="0">
                          <a:effectLst/>
                        </a:rPr>
                        <a:t>n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r 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ss</a:t>
                      </a:r>
                      <a:r>
                        <a:rPr lang="en-AU" sz="1200" spc="-25" dirty="0">
                          <a:effectLst/>
                        </a:rPr>
                        <a:t>i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dirty="0">
                          <a:effectLst/>
                        </a:rPr>
                        <a:t>g</a:t>
                      </a:r>
                      <a:r>
                        <a:rPr lang="en-AU" sz="1200" spc="15" dirty="0">
                          <a:effectLst/>
                        </a:rPr>
                        <a:t> </a:t>
                      </a:r>
                      <a:r>
                        <a:rPr lang="en-AU" sz="1200" spc="-20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h</a:t>
                      </a:r>
                      <a:r>
                        <a:rPr lang="en-AU" sz="1200" dirty="0">
                          <a:effectLst/>
                        </a:rPr>
                        <a:t>e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-15" dirty="0">
                          <a:effectLst/>
                        </a:rPr>
                        <a:t>b</a:t>
                      </a:r>
                      <a:r>
                        <a:rPr lang="en-AU" sz="1200" spc="10" dirty="0">
                          <a:effectLst/>
                        </a:rPr>
                        <a:t>us</a:t>
                      </a:r>
                      <a:r>
                        <a:rPr lang="en-AU" sz="1200" spc="-5" dirty="0">
                          <a:effectLst/>
                        </a:rPr>
                        <a:t> C</a:t>
                      </a:r>
                      <a:r>
                        <a:rPr lang="en-AU" sz="1200" spc="10" dirty="0">
                          <a:effectLst/>
                        </a:rPr>
                        <a:t>a</a:t>
                      </a:r>
                      <a:r>
                        <a:rPr lang="en-AU" sz="1200" dirty="0">
                          <a:effectLst/>
                        </a:rPr>
                        <a:t>r 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r </a:t>
                      </a:r>
                      <a:r>
                        <a:rPr lang="en-AU" sz="1200" spc="10" dirty="0">
                          <a:effectLst/>
                        </a:rPr>
                        <a:t>b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25" dirty="0">
                          <a:effectLst/>
                        </a:rPr>
                        <a:t>k</a:t>
                      </a:r>
                      <a:r>
                        <a:rPr lang="en-AU" sz="1200" dirty="0">
                          <a:effectLst/>
                        </a:rPr>
                        <a:t>e</a:t>
                      </a:r>
                      <a:r>
                        <a:rPr lang="en-AU" sz="1200" spc="-10" dirty="0">
                          <a:effectLst/>
                        </a:rPr>
                        <a:t> </a:t>
                      </a:r>
                      <a:r>
                        <a:rPr lang="en-AU" sz="1200" spc="10" dirty="0">
                          <a:effectLst/>
                        </a:rPr>
                        <a:t>b</a:t>
                      </a:r>
                      <a:r>
                        <a:rPr lang="en-AU" sz="1200" spc="-10" dirty="0">
                          <a:effectLst/>
                        </a:rPr>
                        <a:t>r</a:t>
                      </a:r>
                      <a:r>
                        <a:rPr lang="en-AU" sz="1200" spc="10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a</a:t>
                      </a:r>
                      <a:r>
                        <a:rPr lang="en-AU" sz="1200" spc="10" dirty="0">
                          <a:effectLst/>
                        </a:rPr>
                        <a:t>k</a:t>
                      </a:r>
                      <a:r>
                        <a:rPr lang="en-AU" sz="1200" spc="-25" dirty="0">
                          <a:effectLst/>
                        </a:rPr>
                        <a:t>d</a:t>
                      </a:r>
                      <a:r>
                        <a:rPr lang="en-AU" sz="1200" spc="10" dirty="0">
                          <a:effectLst/>
                        </a:rPr>
                        <a:t>o</a:t>
                      </a:r>
                      <a:r>
                        <a:rPr lang="en-AU" sz="1200" spc="-5" dirty="0">
                          <a:effectLst/>
                        </a:rPr>
                        <a:t>w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L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c</a:t>
                      </a:r>
                      <a:r>
                        <a:rPr lang="en-AU" sz="1200" dirty="0">
                          <a:effectLst/>
                        </a:rPr>
                        <a:t>e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10" dirty="0">
                          <a:effectLst/>
                        </a:rPr>
                        <a:t>s</a:t>
                      </a:r>
                      <a:r>
                        <a:rPr lang="en-AU" sz="1200" dirty="0">
                          <a:effectLst/>
                        </a:rPr>
                        <a:t>e</a:t>
                      </a:r>
                      <a:r>
                        <a:rPr lang="en-AU" sz="1200" spc="-20" dirty="0">
                          <a:effectLst/>
                        </a:rPr>
                        <a:t> 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es</a:t>
                      </a:r>
                      <a:r>
                        <a:rPr lang="en-AU" sz="1200" spc="-5" dirty="0">
                          <a:effectLst/>
                        </a:rPr>
                        <a:t>t</a:t>
                      </a:r>
                      <a:r>
                        <a:rPr lang="en-AU" sz="1200" spc="-30" dirty="0">
                          <a:effectLst/>
                        </a:rPr>
                        <a:t>i</a:t>
                      </a:r>
                      <a:r>
                        <a:rPr lang="en-AU" sz="1200" spc="10" dirty="0">
                          <a:effectLst/>
                        </a:rPr>
                        <a:t>ng (one attempt only) - receipt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69875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Supporting upset friends or timetable mix-ups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Year 12 Examinations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04825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AU" sz="1200" spc="-5" dirty="0">
                          <a:effectLst/>
                        </a:rPr>
                        <a:t>C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10" dirty="0">
                          <a:effectLst/>
                        </a:rPr>
                        <a:t>re</a:t>
                      </a:r>
                      <a:r>
                        <a:rPr lang="en-AU" sz="1200" spc="-5" dirty="0">
                          <a:effectLst/>
                        </a:rPr>
                        <a:t>li</a:t>
                      </a:r>
                      <a:r>
                        <a:rPr lang="en-AU" sz="1200" spc="10" dirty="0">
                          <a:effectLst/>
                        </a:rPr>
                        <a:t>nk a</a:t>
                      </a:r>
                      <a:r>
                        <a:rPr lang="en-AU" sz="1200" spc="-15" dirty="0">
                          <a:effectLst/>
                        </a:rPr>
                        <a:t>p</a:t>
                      </a:r>
                      <a:r>
                        <a:rPr lang="en-AU" sz="1200" spc="10" dirty="0">
                          <a:effectLst/>
                        </a:rPr>
                        <a:t>po</a:t>
                      </a:r>
                      <a:r>
                        <a:rPr lang="en-AU" sz="1200" spc="-5" dirty="0">
                          <a:effectLst/>
                        </a:rPr>
                        <a:t>i</a:t>
                      </a:r>
                      <a:r>
                        <a:rPr lang="en-AU" sz="1200" spc="-15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spc="-10" dirty="0">
                          <a:effectLst/>
                        </a:rPr>
                        <a:t>m</a:t>
                      </a:r>
                      <a:r>
                        <a:rPr lang="en-AU" sz="1200" spc="-15" dirty="0">
                          <a:effectLst/>
                        </a:rPr>
                        <a:t>e</a:t>
                      </a:r>
                      <a:r>
                        <a:rPr lang="en-AU" sz="1200" spc="10" dirty="0">
                          <a:effectLst/>
                        </a:rPr>
                        <a:t>n</a:t>
                      </a:r>
                      <a:r>
                        <a:rPr lang="en-AU" sz="1200" spc="5" dirty="0">
                          <a:effectLst/>
                        </a:rPr>
                        <a:t>t</a:t>
                      </a:r>
                      <a:r>
                        <a:rPr lang="en-AU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04825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AU" sz="1200" spc="-5" dirty="0">
                          <a:effectLst/>
                        </a:rPr>
                        <a:t>Family holiday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spc="1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04825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AU" sz="1200" spc="-5" dirty="0">
                          <a:effectLst/>
                        </a:rPr>
                        <a:t>Note from parent or guardian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b="16841"/>
          <a:stretch/>
        </p:blipFill>
        <p:spPr>
          <a:xfrm>
            <a:off x="8472264" y="1772816"/>
            <a:ext cx="1891928" cy="11283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513" y="228708"/>
            <a:ext cx="8146479" cy="1376362"/>
          </a:xfrm>
        </p:spPr>
        <p:txBody>
          <a:bodyPr/>
          <a:lstStyle/>
          <a:p>
            <a:r>
              <a:rPr lang="en-AU" sz="3200" dirty="0">
                <a:solidFill>
                  <a:schemeClr val="accent6">
                    <a:lumMod val="50000"/>
                  </a:schemeClr>
                </a:solidFill>
              </a:rPr>
              <a:t>VCE Attendance Policy and Procedures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70"/>
    </mc:Choice>
    <mc:Fallback>
      <p:transition spd="slow" advTm="39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3" y="332656"/>
            <a:ext cx="7826375" cy="1376362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Three Year VCE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932694"/>
            <a:ext cx="8559850" cy="4954344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/>
              <a:t>At Epping Secondary College an option to complete VCE studies over three years is available to some students who would benefit from such a program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sz="2400" i="1" dirty="0">
                <a:solidFill>
                  <a:schemeClr val="tx1"/>
                </a:solidFill>
              </a:rPr>
              <a:t>EAL learners who need more time to develop their English literacy</a:t>
            </a:r>
          </a:p>
          <a:p>
            <a:pPr lvl="1"/>
            <a:r>
              <a:rPr lang="en-US" sz="2400" i="1" dirty="0">
                <a:solidFill>
                  <a:schemeClr val="tx1"/>
                </a:solidFill>
              </a:rPr>
              <a:t>Positive Case Managed students 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Extended absences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Not meeting VCE unit requirements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49"/>
    </mc:Choice>
    <mc:Fallback>
      <p:transition spd="slow" advTm="27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1925A66-6927-4B67-B17A-EC5AB25CCBBE}" vid="{7C0E140D-DB41-4800-9431-ECF8B701E2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856</Words>
  <Application>Microsoft Office PowerPoint</Application>
  <PresentationFormat>Widescreen</PresentationFormat>
  <Paragraphs>158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Victorian Certificate  of Education  All ESC VCE policies &amp; guidelines are set in accordance with the regulations outlined by the Victorian Curriculum &amp; Assessment Authority (VCAA)  Ms Antoinette Hooper</vt:lpstr>
      <vt:lpstr>Our  VCE successes</vt:lpstr>
      <vt:lpstr>VCE Program </vt:lpstr>
      <vt:lpstr>VCE</vt:lpstr>
      <vt:lpstr>VCE</vt:lpstr>
      <vt:lpstr>Student Acceleration </vt:lpstr>
      <vt:lpstr>Non Scored VCE</vt:lpstr>
      <vt:lpstr>VCE Attendance Policy and Procedures</vt:lpstr>
      <vt:lpstr>Three Year VCE</vt:lpstr>
      <vt:lpstr>PowerPoint Presentation</vt:lpstr>
      <vt:lpstr>Post VCE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Certificate  of Education  All ESC VCE policies &amp; guidelines are set in accordance with the regulations outlined by the Victorian Curriculum &amp; Assessment Authority (VCAA)  Ms Antoinette Hooper</dc:title>
  <dc:creator>Hawkins, Sean P</dc:creator>
  <cp:lastModifiedBy>Hooper, Antoinette A</cp:lastModifiedBy>
  <cp:revision>4</cp:revision>
  <dcterms:created xsi:type="dcterms:W3CDTF">2020-06-10T00:29:26Z</dcterms:created>
  <dcterms:modified xsi:type="dcterms:W3CDTF">2020-07-14T09:45:16Z</dcterms:modified>
</cp:coreProperties>
</file>