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331" r:id="rId7"/>
    <p:sldId id="32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80" d="100"/>
          <a:sy n="80" d="100"/>
        </p:scale>
        <p:origin x="1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B227A-ACBC-7545-8AF2-8F694DDC30F4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3911A-259B-E64D-90B2-1141BF562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67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A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FA62B8F-1E66-49B5-A942-F40AC77D43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8039" y="4949476"/>
            <a:ext cx="2296288" cy="141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98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5A3429-FACD-4568-B919-C15E57CB78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88503" y="552637"/>
            <a:ext cx="1238291" cy="135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24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9D1DD5-2695-412C-A615-B6766E3D6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788503" y="381173"/>
            <a:ext cx="1238291" cy="135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07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FD2648-6A84-45CF-90BA-B3EF529895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820" y="440520"/>
            <a:ext cx="1867241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85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89A1A7-1F02-490D-AF54-87C7D3E01B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54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938EA9-B386-4D00-811F-5EC65459A3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56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C958B6-1BB5-4450-B93E-F9EBDD68B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18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29930D-3F89-416E-A63D-60961CF68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20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97D93B-721C-44E8-AD23-3245736225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56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DBB24C-736A-46BC-BF18-58F0C5AD3B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24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A89947-31D5-4572-A5C4-087814B721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38" y="476672"/>
            <a:ext cx="1651055" cy="101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64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13F3F3A-1737-47C1-9935-FC81509A4960}" type="datetimeFigureOut">
              <a:rPr lang="en-AU" smtClean="0"/>
              <a:t>13/07/2021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4111D40-E1DD-4849-A4B1-39F6C7833AF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065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07568" y="980728"/>
            <a:ext cx="8229600" cy="1066800"/>
          </a:xfrm>
        </p:spPr>
        <p:txBody>
          <a:bodyPr>
            <a:normAutofit/>
          </a:bodyPr>
          <a:lstStyle/>
          <a:p>
            <a:r>
              <a:rPr lang="en-AU" sz="6000" dirty="0" err="1">
                <a:latin typeface="+mn-lt"/>
              </a:rPr>
              <a:t>VETiS</a:t>
            </a:r>
            <a:endParaRPr lang="en-AU" sz="6000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2532888"/>
            <a:ext cx="8229600" cy="432511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AU" sz="4000" dirty="0">
                <a:solidFill>
                  <a:schemeClr val="accent6">
                    <a:lumMod val="50000"/>
                  </a:schemeClr>
                </a:solidFill>
              </a:rPr>
              <a:t>Vocational Education and Training in School</a:t>
            </a:r>
          </a:p>
          <a:p>
            <a:endParaRPr lang="en-AU" sz="4000" dirty="0"/>
          </a:p>
          <a:p>
            <a:pPr marL="109728" indent="0">
              <a:buNone/>
            </a:pPr>
            <a:endParaRPr lang="en-AU" sz="4000" dirty="0"/>
          </a:p>
          <a:p>
            <a:pPr marL="109728" indent="0">
              <a:buNone/>
            </a:pPr>
            <a:r>
              <a:rPr lang="en-AU" sz="4000" dirty="0">
                <a:solidFill>
                  <a:schemeClr val="accent6">
                    <a:lumMod val="50000"/>
                  </a:schemeClr>
                </a:solidFill>
              </a:rPr>
              <a:t>Ms Kath Scott</a:t>
            </a:r>
          </a:p>
        </p:txBody>
      </p:sp>
    </p:spTree>
    <p:extLst>
      <p:ext uri="{BB962C8B-B14F-4D97-AF65-F5344CB8AC3E}">
        <p14:creationId xmlns:p14="http://schemas.microsoft.com/office/powerpoint/2010/main" val="345769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>
          <a:xfrm>
            <a:off x="2007967" y="412900"/>
            <a:ext cx="7543800" cy="1431925"/>
          </a:xfrm>
        </p:spPr>
        <p:txBody>
          <a:bodyPr vert="horz" lIns="45720" rIns="45720" anchor="ctr">
            <a:normAutofit/>
          </a:bodyPr>
          <a:lstStyle/>
          <a:p>
            <a:pPr marL="484188"/>
            <a:r>
              <a:rPr lang="en-AU" dirty="0" err="1">
                <a:solidFill>
                  <a:schemeClr val="accent6">
                    <a:lumMod val="50000"/>
                  </a:schemeClr>
                </a:solidFill>
              </a:rPr>
              <a:t>VETiS</a:t>
            </a:r>
            <a:endParaRPr lang="en-A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>
          <a:xfrm>
            <a:off x="1991544" y="1844824"/>
            <a:ext cx="8335888" cy="4114800"/>
          </a:xfrm>
        </p:spPr>
        <p:txBody>
          <a:bodyPr/>
          <a:lstStyle/>
          <a:p>
            <a:pPr>
              <a:buClr>
                <a:schemeClr val="accent6">
                  <a:lumMod val="50000"/>
                </a:schemeClr>
              </a:buClr>
            </a:pPr>
            <a:r>
              <a:rPr lang="en-AU" dirty="0"/>
              <a:t>The VET in the VCE program combines general VCE studies with vocational training and experience in the workplace</a:t>
            </a:r>
          </a:p>
          <a:p>
            <a:pPr>
              <a:buFontTx/>
              <a:buNone/>
            </a:pPr>
            <a:endParaRPr lang="en-AU" sz="1400" dirty="0"/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AU" dirty="0"/>
              <a:t>These </a:t>
            </a:r>
            <a:r>
              <a:rPr lang="en-AU" i="1" dirty="0"/>
              <a:t>one or two</a:t>
            </a:r>
            <a:r>
              <a:rPr lang="en-AU" dirty="0">
                <a:solidFill>
                  <a:srgbClr val="FFC000"/>
                </a:solidFill>
              </a:rPr>
              <a:t> </a:t>
            </a:r>
            <a:r>
              <a:rPr lang="en-AU" dirty="0"/>
              <a:t>year programs offer the chance for the student to gain two certificates within the same timeframe – VCE and VETiS Certificate level – without an increased workload</a:t>
            </a:r>
          </a:p>
        </p:txBody>
      </p:sp>
    </p:spTree>
    <p:extLst>
      <p:ext uri="{BB962C8B-B14F-4D97-AF65-F5344CB8AC3E}">
        <p14:creationId xmlns:p14="http://schemas.microsoft.com/office/powerpoint/2010/main" val="181273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 idx="4294967295"/>
          </p:nvPr>
        </p:nvSpPr>
        <p:spPr>
          <a:xfrm>
            <a:off x="1991544" y="327741"/>
            <a:ext cx="7543800" cy="1431925"/>
          </a:xfrm>
        </p:spPr>
        <p:txBody>
          <a:bodyPr vert="horz" lIns="45720" rIns="45720" anchor="ctr">
            <a:normAutofit/>
          </a:bodyPr>
          <a:lstStyle/>
          <a:p>
            <a:pPr marL="484188"/>
            <a:r>
              <a:rPr lang="en-AU" dirty="0" err="1">
                <a:solidFill>
                  <a:schemeClr val="accent6">
                    <a:lumMod val="50000"/>
                  </a:schemeClr>
                </a:solidFill>
              </a:rPr>
              <a:t>VETiS</a:t>
            </a:r>
            <a:endParaRPr lang="en-A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4294967295"/>
          </p:nvPr>
        </p:nvSpPr>
        <p:spPr>
          <a:xfrm>
            <a:off x="1703512" y="1736725"/>
            <a:ext cx="8623920" cy="4114800"/>
          </a:xfrm>
        </p:spPr>
        <p:txBody>
          <a:bodyPr>
            <a:normAutofit/>
          </a:bodyPr>
          <a:lstStyle/>
          <a:p>
            <a:r>
              <a:rPr lang="en-AU" dirty="0"/>
              <a:t>Students study a total of four VCE VET units which can attract </a:t>
            </a:r>
            <a:r>
              <a:rPr lang="en-AU" i="1" dirty="0"/>
              <a:t>Study Scores </a:t>
            </a:r>
            <a:r>
              <a:rPr lang="en-AU" dirty="0"/>
              <a:t>in the same manner as VCE units</a:t>
            </a:r>
          </a:p>
          <a:p>
            <a:endParaRPr lang="en-AU" sz="1400" dirty="0"/>
          </a:p>
          <a:p>
            <a:r>
              <a:rPr lang="en-AU" dirty="0"/>
              <a:t>Some VET studies are nationally recognised and develop industry vocational skills in the students</a:t>
            </a:r>
          </a:p>
          <a:p>
            <a:endParaRPr lang="en-AU" sz="1400" dirty="0"/>
          </a:p>
          <a:p>
            <a:r>
              <a:rPr lang="en-AU" dirty="0"/>
              <a:t>The certificates can reduce the time to complete higher certificates or apprenticeships</a:t>
            </a:r>
          </a:p>
        </p:txBody>
      </p:sp>
    </p:spTree>
    <p:extLst>
      <p:ext uri="{BB962C8B-B14F-4D97-AF65-F5344CB8AC3E}">
        <p14:creationId xmlns:p14="http://schemas.microsoft.com/office/powerpoint/2010/main" val="2452965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 idx="4294967295"/>
          </p:nvPr>
        </p:nvSpPr>
        <p:spPr>
          <a:xfrm>
            <a:off x="1991544" y="332657"/>
            <a:ext cx="7543800" cy="1431925"/>
          </a:xfrm>
        </p:spPr>
        <p:txBody>
          <a:bodyPr vert="horz" lIns="45720" rIns="45720" anchor="ctr">
            <a:normAutofit/>
          </a:bodyPr>
          <a:lstStyle/>
          <a:p>
            <a:pPr marL="484188"/>
            <a:r>
              <a:rPr lang="en-AU" dirty="0" err="1">
                <a:solidFill>
                  <a:schemeClr val="accent6">
                    <a:lumMod val="50000"/>
                  </a:schemeClr>
                </a:solidFill>
              </a:rPr>
              <a:t>VETiS</a:t>
            </a:r>
            <a:endParaRPr lang="en-A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1991544" y="1764582"/>
            <a:ext cx="8475712" cy="4837534"/>
          </a:xfrm>
        </p:spPr>
        <p:txBody>
          <a:bodyPr>
            <a:normAutofit/>
          </a:bodyPr>
          <a:lstStyle/>
          <a:p>
            <a:pPr>
              <a:buClr>
                <a:schemeClr val="accent6">
                  <a:lumMod val="50000"/>
                </a:schemeClr>
              </a:buClr>
              <a:defRPr/>
            </a:pPr>
            <a:r>
              <a:rPr lang="en-AU" dirty="0"/>
              <a:t>VET subject areas include (but are not limited to):</a:t>
            </a:r>
          </a:p>
          <a:p>
            <a:pPr>
              <a:defRPr/>
            </a:pPr>
            <a:endParaRPr lang="en-AU" sz="1300" dirty="0"/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Health				Laboratory Skills</a:t>
            </a:r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Sport and Outdoor Recreation 	Equine Studies</a:t>
            </a:r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Interactive Media		 Business</a:t>
            </a:r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Early Childhood Education	Community Services</a:t>
            </a:r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Building and Construction	Plumbing</a:t>
            </a:r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Hairdressing 			Automotive</a:t>
            </a:r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Music				</a:t>
            </a:r>
            <a:r>
              <a:rPr lang="en-AU" sz="2300" i="1" dirty="0" err="1">
                <a:solidFill>
                  <a:schemeClr val="accent6">
                    <a:lumMod val="50000"/>
                  </a:schemeClr>
                </a:solidFill>
              </a:rPr>
              <a:t>Electrotechnology</a:t>
            </a:r>
            <a:endParaRPr lang="en-AU" sz="2300" i="1" dirty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Horticulture			Administration</a:t>
            </a:r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Dance				Engineering</a:t>
            </a:r>
          </a:p>
          <a:p>
            <a:pPr lvl="1">
              <a:buFont typeface="Verdana" pitchFamily="34" charset="0"/>
              <a:buNone/>
              <a:defRPr/>
            </a:pPr>
            <a:r>
              <a:rPr lang="en-AU" sz="2300" i="1" dirty="0">
                <a:solidFill>
                  <a:schemeClr val="accent6">
                    <a:lumMod val="50000"/>
                  </a:schemeClr>
                </a:solidFill>
              </a:rPr>
              <a:t>Hospitality			Beauty Therapy</a:t>
            </a:r>
          </a:p>
        </p:txBody>
      </p:sp>
    </p:spTree>
    <p:extLst>
      <p:ext uri="{BB962C8B-B14F-4D97-AF65-F5344CB8AC3E}">
        <p14:creationId xmlns:p14="http://schemas.microsoft.com/office/powerpoint/2010/main" val="356807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 idx="4294967295"/>
          </p:nvPr>
        </p:nvSpPr>
        <p:spPr>
          <a:xfrm>
            <a:off x="1919536" y="304800"/>
            <a:ext cx="7543800" cy="1431925"/>
          </a:xfrm>
        </p:spPr>
        <p:txBody>
          <a:bodyPr vert="horz" lIns="45720" rIns="45720" anchor="ctr">
            <a:normAutofit/>
          </a:bodyPr>
          <a:lstStyle/>
          <a:p>
            <a:pPr marL="484188"/>
            <a:r>
              <a:rPr lang="en-AU" dirty="0" err="1">
                <a:solidFill>
                  <a:schemeClr val="accent6">
                    <a:lumMod val="50000"/>
                  </a:schemeClr>
                </a:solidFill>
              </a:rPr>
              <a:t>VETiS</a:t>
            </a:r>
            <a:endParaRPr lang="en-A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4294967295"/>
          </p:nvPr>
        </p:nvSpPr>
        <p:spPr>
          <a:xfrm>
            <a:off x="1847528" y="1736724"/>
            <a:ext cx="8479904" cy="5004644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6">
                  <a:lumMod val="50000"/>
                </a:schemeClr>
              </a:buClr>
            </a:pPr>
            <a:r>
              <a:rPr lang="en-AU" dirty="0"/>
              <a:t>Some of the programs are run at Epping SC</a:t>
            </a:r>
          </a:p>
          <a:p>
            <a:pPr>
              <a:buFontTx/>
              <a:buNone/>
            </a:pPr>
            <a:endParaRPr lang="en-AU" sz="1500" dirty="0"/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AU" dirty="0"/>
              <a:t>Others are run at various schools / TAFEs around the Northern area</a:t>
            </a:r>
          </a:p>
          <a:p>
            <a:endParaRPr lang="en-AU" sz="1500" dirty="0"/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AU" dirty="0"/>
              <a:t>All incur a cost, but most are not excessively expensive </a:t>
            </a:r>
            <a:r>
              <a:rPr lang="en-AU" i="1" dirty="0"/>
              <a:t>($200 -$700). Deposits will be necessary </a:t>
            </a:r>
            <a:r>
              <a:rPr lang="en-AU" b="1" i="1" dirty="0"/>
              <a:t>before</a:t>
            </a:r>
            <a:r>
              <a:rPr lang="en-AU" i="1" dirty="0"/>
              <a:t> the end of 2019 for enrolment to occur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endParaRPr lang="en-AU" sz="1500" dirty="0"/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AU" dirty="0"/>
              <a:t>Wednesday is usually set as the </a:t>
            </a:r>
            <a:r>
              <a:rPr lang="en-AU" dirty="0" err="1"/>
              <a:t>VETiS</a:t>
            </a:r>
            <a:r>
              <a:rPr lang="en-AU" dirty="0"/>
              <a:t> day in the Northern District (for first year courses). </a:t>
            </a:r>
          </a:p>
          <a:p>
            <a:endParaRPr lang="en-US" sz="1500" dirty="0"/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US" dirty="0"/>
              <a:t>A minimum number is required for each program to run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1029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440" y="404664"/>
            <a:ext cx="8229600" cy="1066800"/>
          </a:xfrm>
        </p:spPr>
        <p:txBody>
          <a:bodyPr/>
          <a:lstStyle/>
          <a:p>
            <a:r>
              <a:rPr lang="en-AU" dirty="0"/>
              <a:t>	   </a:t>
            </a:r>
            <a:r>
              <a:rPr lang="en-AU" dirty="0" err="1">
                <a:solidFill>
                  <a:schemeClr val="accent6">
                    <a:lumMod val="50000"/>
                  </a:schemeClr>
                </a:solidFill>
              </a:rPr>
              <a:t>VETiS</a:t>
            </a:r>
            <a:endParaRPr lang="en-A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544" y="1618490"/>
            <a:ext cx="8301608" cy="4978862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AU" sz="2600" dirty="0"/>
              <a:t>Some VET courses will require added literacy and numeracy assessments </a:t>
            </a:r>
            <a:r>
              <a:rPr lang="en-AU" sz="2600" b="1" dirty="0"/>
              <a:t>before</a:t>
            </a:r>
            <a:r>
              <a:rPr lang="en-AU" sz="2600" dirty="0"/>
              <a:t> the school will allow the student to enrol.</a:t>
            </a:r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en-AU" sz="1300" dirty="0"/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AU" sz="2600" dirty="0"/>
              <a:t>Students will need to demonstrate they are capable of the added academic requirements of the more demanding course.</a:t>
            </a:r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en-AU" sz="1300" dirty="0"/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AU" sz="2600" dirty="0"/>
              <a:t>Many VET providers will pre-test students on their literacy and numeracy ability and the school will strongly follow their recommendations.</a:t>
            </a:r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en-AU" sz="1300" dirty="0"/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AU" sz="2600" dirty="0"/>
              <a:t>VET courses are an added family expense and the school needs to be confident of student success.</a:t>
            </a:r>
          </a:p>
        </p:txBody>
      </p:sp>
    </p:spTree>
    <p:extLst>
      <p:ext uri="{BB962C8B-B14F-4D97-AF65-F5344CB8AC3E}">
        <p14:creationId xmlns:p14="http://schemas.microsoft.com/office/powerpoint/2010/main" val="2268671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43473" y="207963"/>
            <a:ext cx="7826375" cy="1376362"/>
          </a:xfrm>
        </p:spPr>
        <p:txBody>
          <a:bodyPr/>
          <a:lstStyle/>
          <a:p>
            <a:r>
              <a:rPr lang="en-US" dirty="0"/>
              <a:t>	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VETiS</a:t>
            </a:r>
            <a:endParaRPr lang="en-A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43870" y="1584326"/>
            <a:ext cx="8384579" cy="4956175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/>
              <a:t>USI Number – All students looking at doing a VET course </a:t>
            </a:r>
            <a:r>
              <a:rPr lang="en-US" i="1" dirty="0"/>
              <a:t>MUST</a:t>
            </a:r>
            <a:r>
              <a:rPr lang="en-US" dirty="0"/>
              <a:t> have a USI number</a:t>
            </a:r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/>
              <a:t>This can be easily accessed </a:t>
            </a:r>
            <a:r>
              <a:rPr lang="en-US" i="1" dirty="0"/>
              <a:t>online</a:t>
            </a:r>
            <a:r>
              <a:rPr lang="en-US" dirty="0"/>
              <a:t> using a health care card or some other form of identification</a:t>
            </a:r>
          </a:p>
          <a:p>
            <a:pPr marL="109728" indent="0" algn="ctr">
              <a:buClr>
                <a:schemeClr val="accent6">
                  <a:lumMod val="50000"/>
                </a:schemeClr>
              </a:buClr>
              <a:buNone/>
            </a:pPr>
            <a:r>
              <a:rPr lang="en-US" b="1" dirty="0"/>
              <a:t>VET applications </a:t>
            </a:r>
            <a:r>
              <a:rPr lang="en-US" b="1" i="1" dirty="0"/>
              <a:t>will not </a:t>
            </a:r>
            <a:r>
              <a:rPr lang="en-US" b="1" dirty="0"/>
              <a:t>be accepted without a USI number</a:t>
            </a:r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AU"/>
              <a:t> 2022 </a:t>
            </a:r>
            <a:r>
              <a:rPr lang="en-AU" dirty="0"/>
              <a:t>VET Handbook will be available on Wednesday 15th July from Kath in the careers Office. You will need to collect a VET handbook and application form. Instructions on how to create a USI are included. The completed VET form will need to be handed in on subject selection night.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949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41925A66-6927-4B67-B17A-EC5AB25CCBBE}" vid="{7C0E140D-DB41-4800-9431-ECF8B701E2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321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Georgia</vt:lpstr>
      <vt:lpstr>Trebuchet MS</vt:lpstr>
      <vt:lpstr>Verdana</vt:lpstr>
      <vt:lpstr>Wingdings 2</vt:lpstr>
      <vt:lpstr>Urban</vt:lpstr>
      <vt:lpstr>VETiS</vt:lpstr>
      <vt:lpstr>VETiS</vt:lpstr>
      <vt:lpstr>VETiS</vt:lpstr>
      <vt:lpstr>VETiS</vt:lpstr>
      <vt:lpstr>VETiS</vt:lpstr>
      <vt:lpstr>    VETiS</vt:lpstr>
      <vt:lpstr> VETiS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Victorian Certificate  of Education  All ESC VCE policies &amp; guidelines are set in accordance with the regulations outlined by the Victorian Curriculum &amp; Assessment Authority (VCAA)  Ms Antoinette Hooper</dc:title>
  <dc:creator>Hawkins, Sean P</dc:creator>
  <cp:lastModifiedBy>HOOPER Antoinette</cp:lastModifiedBy>
  <cp:revision>6</cp:revision>
  <dcterms:created xsi:type="dcterms:W3CDTF">2020-06-10T00:29:26Z</dcterms:created>
  <dcterms:modified xsi:type="dcterms:W3CDTF">2021-07-13T02:40:54Z</dcterms:modified>
</cp:coreProperties>
</file>