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330" r:id="rId3"/>
    <p:sldId id="333" r:id="rId4"/>
    <p:sldId id="285" r:id="rId5"/>
    <p:sldId id="329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A62B8F-1E66-49B5-A942-F40AC77D4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39" y="4949476"/>
            <a:ext cx="2296288" cy="14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A3429-FACD-4568-B919-C15E57CB7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8503" y="552637"/>
            <a:ext cx="1238291" cy="13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D1DD5-2695-412C-A615-B6766E3D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8503" y="381173"/>
            <a:ext cx="1238291" cy="13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1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D2648-6A84-45CF-90BA-B3EF52989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20" y="440520"/>
            <a:ext cx="186724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9A1A7-1F02-490D-AF54-87C7D3E01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2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38EA9-B386-4D00-811F-5EC65459A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C958B6-1BB5-4450-B93E-F9EBDD68B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9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9930D-3F89-416E-A63D-60961CF6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6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7D93B-721C-44E8-AD23-324573622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4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BB24C-736A-46BC-BF18-58F0C5AD3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1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89947-31D5-4572-A5C4-087814B72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13F3F3A-1737-47C1-9935-FC81509A4960}" type="datetimeFigureOut">
              <a:rPr lang="en-AU" smtClean="0"/>
              <a:t>8/07/2021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2423592" y="313869"/>
            <a:ext cx="7543800" cy="1431925"/>
          </a:xfrm>
        </p:spPr>
        <p:txBody>
          <a:bodyPr vert="horz" lIns="45720" rIns="45720" anchor="ctr">
            <a:norm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What Now?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1919536" y="1736725"/>
            <a:ext cx="8551912" cy="49964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/>
              <a:t>Read the Senior Years handbook</a:t>
            </a:r>
          </a:p>
          <a:p>
            <a:pPr marL="411480" lvl="1" indent="0">
              <a:buClr>
                <a:schemeClr val="accent6">
                  <a:lumMod val="50000"/>
                </a:schemeClr>
              </a:buClr>
              <a:buNone/>
            </a:pPr>
            <a:r>
              <a:rPr lang="en-AU" dirty="0"/>
              <a:t> - Soft copy sent out through </a:t>
            </a:r>
            <a:r>
              <a:rPr lang="en-AU" dirty="0" err="1"/>
              <a:t>Xuno</a:t>
            </a:r>
            <a:r>
              <a:rPr lang="en-AU" dirty="0"/>
              <a:t> and on school website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If interested in VCAL contact the VCAL team for further info and complete the VCAL Application Kit</a:t>
            </a:r>
            <a:endParaRPr lang="en-AU" dirty="0"/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/>
              <a:t>Review the </a:t>
            </a:r>
            <a:r>
              <a:rPr lang="en-AU" dirty="0" err="1"/>
              <a:t>VETis</a:t>
            </a:r>
            <a:r>
              <a:rPr lang="en-AU" dirty="0"/>
              <a:t> handbook (look at what courses complement direction)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/>
              <a:t>Use the Epping SC Careers Website for information on future career/tertiary options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/>
              <a:t>Use your career action planner, career personality report and Morrisby report to look at your possible future direction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Attend 2022 Year 11 Camp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Xuno</a:t>
            </a:r>
            <a:r>
              <a:rPr lang="en-US" dirty="0"/>
              <a:t> for forms and information</a:t>
            </a:r>
            <a:endParaRPr lang="en-AU" dirty="0"/>
          </a:p>
          <a:p>
            <a:pPr>
              <a:buFontTx/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3DA940B-7C5C-4396-840F-C65626F18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40"/>
    </mc:Choice>
    <mc:Fallback xmlns="">
      <p:transition spd="slow" advTm="38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4489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7795096" cy="1066800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Application – VCE/CF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687488"/>
            <a:ext cx="8496944" cy="505388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For those selecting either the VCE or Career Focus programs, subject selections will be made using the EDVAL CHOICE program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Students will be sent an individualised </a:t>
            </a:r>
            <a:r>
              <a:rPr lang="en-AU" dirty="0" err="1"/>
              <a:t>webcode</a:t>
            </a:r>
            <a:r>
              <a:rPr lang="en-AU" dirty="0"/>
              <a:t> to sign in with and will then complete their </a:t>
            </a:r>
            <a:r>
              <a:rPr lang="en-AU" b="1" dirty="0"/>
              <a:t>appropriate</a:t>
            </a:r>
            <a:r>
              <a:rPr lang="en-AU" dirty="0"/>
              <a:t> subject selections.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These selections need to be entered </a:t>
            </a:r>
            <a:r>
              <a:rPr lang="en-AU" b="1" dirty="0"/>
              <a:t>before</a:t>
            </a:r>
            <a:r>
              <a:rPr lang="en-AU" dirty="0"/>
              <a:t> Wednesday 21</a:t>
            </a:r>
            <a:r>
              <a:rPr lang="en-AU" baseline="30000" dirty="0"/>
              <a:t>st</a:t>
            </a:r>
            <a:r>
              <a:rPr lang="en-AU" dirty="0"/>
              <a:t> July.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Individual subject counselling will occur for those students if:</a:t>
            </a:r>
          </a:p>
          <a:p>
            <a:pPr marL="704088" lvl="2" indent="0">
              <a:buNone/>
            </a:pPr>
            <a:r>
              <a:rPr lang="en-AU" dirty="0"/>
              <a:t>- Subjects selected do not match the students career goals</a:t>
            </a:r>
          </a:p>
          <a:p>
            <a:pPr lvl="2">
              <a:buFontTx/>
              <a:buChar char="-"/>
            </a:pPr>
            <a:r>
              <a:rPr lang="en-AU" dirty="0"/>
              <a:t>Students academic achievement does not match the subjects selected</a:t>
            </a:r>
          </a:p>
          <a:p>
            <a:pPr lvl="2">
              <a:buFontTx/>
              <a:buChar char="-"/>
            </a:pPr>
            <a:r>
              <a:rPr lang="en-AU" dirty="0"/>
              <a:t>Families would like to discuss the selections in person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975817-CA0C-438E-A362-9B18C8A0D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1"/>
    </mc:Choice>
    <mc:Fallback xmlns="">
      <p:transition spd="slow" advTm="43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7795096" cy="1066800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Application - VCAL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831504"/>
            <a:ext cx="8496944" cy="462183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For those students selecting the VCAL program they need to complete the VCAL application kit.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This kit needs to be submitted before a program suitability interview takes place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These application kits need to be submitted </a:t>
            </a:r>
            <a:r>
              <a:rPr lang="en-AU" b="1" dirty="0"/>
              <a:t>before</a:t>
            </a:r>
            <a:r>
              <a:rPr lang="en-AU" dirty="0"/>
              <a:t> Wednesday 21</a:t>
            </a:r>
            <a:r>
              <a:rPr lang="en-AU" baseline="30000" dirty="0"/>
              <a:t>st</a:t>
            </a:r>
            <a:r>
              <a:rPr lang="en-AU" dirty="0"/>
              <a:t> July.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VCAL interviews will be held with parents and students at a suitable time</a:t>
            </a:r>
          </a:p>
          <a:p>
            <a:pPr marL="704088" lvl="2" indent="0">
              <a:buNone/>
            </a:pPr>
            <a:endParaRPr lang="en-AU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CB2ABB-AB90-4D76-871C-40D77D4C2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93"/>
    </mc:Choice>
    <mc:Fallback xmlns="">
      <p:transition spd="slow" advTm="28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1584" y="501662"/>
            <a:ext cx="8805664" cy="1066800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Decisions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94369-F716-465C-8D58-1765DE46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508" y="1568462"/>
            <a:ext cx="8856984" cy="52895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Discuss your preferred program with your family and choose a program which suits your goals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 Complete </a:t>
            </a:r>
            <a:r>
              <a:rPr lang="en-AU" dirty="0" err="1"/>
              <a:t>Edval</a:t>
            </a:r>
            <a:r>
              <a:rPr lang="en-AU" dirty="0"/>
              <a:t> Choice subject selections or VCAL Application Kit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/>
              <a:t>Endorsements for higher academic demand subjects need to be completed if necessary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sz="2900" dirty="0"/>
              <a:t>Attend the optional course counselling interview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If attending, bring with you for the interview</a:t>
            </a:r>
          </a:p>
          <a:p>
            <a:pPr lvl="1"/>
            <a:r>
              <a:rPr lang="en-AU" i="1" dirty="0"/>
              <a:t>VCAL application kit (if applicable)</a:t>
            </a:r>
          </a:p>
          <a:p>
            <a:pPr lvl="1"/>
            <a:r>
              <a:rPr lang="en-AU" i="1" dirty="0"/>
              <a:t>Career Personality Report (ESC Career Website)	   </a:t>
            </a:r>
            <a:endParaRPr lang="en-AU" dirty="0"/>
          </a:p>
          <a:p>
            <a:pPr lvl="1"/>
            <a:r>
              <a:rPr lang="en-AU" dirty="0"/>
              <a:t>Career E Portfolio (Career Action Plan)</a:t>
            </a:r>
          </a:p>
          <a:p>
            <a:pPr lvl="1"/>
            <a:r>
              <a:rPr lang="en-AU" dirty="0"/>
              <a:t>Accelerated Subject form – if applicable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6F206E-0E7E-4AFA-9DEB-488357F8D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44"/>
    </mc:Choice>
    <mc:Fallback xmlns="">
      <p:transition spd="slow" advTm="4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02" y="79490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sz="4400" dirty="0">
                <a:solidFill>
                  <a:schemeClr val="accent6">
                    <a:lumMod val="50000"/>
                  </a:schemeClr>
                </a:solidFill>
              </a:rPr>
              <a:t>Important Dates</a:t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0381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AU" dirty="0">
                <a:solidFill>
                  <a:srgbClr val="FF0000"/>
                </a:solidFill>
              </a:rPr>
              <a:t>Tuesday 13</a:t>
            </a:r>
            <a:r>
              <a:rPr lang="en-AU" baseline="30000" dirty="0">
                <a:solidFill>
                  <a:srgbClr val="FF0000"/>
                </a:solidFill>
              </a:rPr>
              <a:t>th</a:t>
            </a:r>
            <a:r>
              <a:rPr lang="en-AU" dirty="0">
                <a:solidFill>
                  <a:srgbClr val="FF0000"/>
                </a:solidFill>
              </a:rPr>
              <a:t>July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Year 10’s Acceleration for unit 3 /4  close </a:t>
            </a: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–for students wishing to study a unit 3 / 4 with no 1 / 2 sequence </a:t>
            </a:r>
          </a:p>
          <a:p>
            <a:pPr marL="109728" indent="0">
              <a:buNone/>
            </a:pPr>
            <a:r>
              <a:rPr lang="en-AU" dirty="0">
                <a:solidFill>
                  <a:srgbClr val="FF0000"/>
                </a:solidFill>
              </a:rPr>
              <a:t>Wednesday 14</a:t>
            </a:r>
            <a:r>
              <a:rPr lang="en-AU" baseline="30000" dirty="0">
                <a:solidFill>
                  <a:srgbClr val="FF0000"/>
                </a:solidFill>
              </a:rPr>
              <a:t>th</a:t>
            </a:r>
            <a:r>
              <a:rPr lang="en-AU" dirty="0">
                <a:solidFill>
                  <a:srgbClr val="FF0000"/>
                </a:solidFill>
              </a:rPr>
              <a:t> July  – Wednesday 21</a:t>
            </a:r>
            <a:r>
              <a:rPr lang="en-AU" baseline="30000" dirty="0">
                <a:solidFill>
                  <a:srgbClr val="FF0000"/>
                </a:solidFill>
              </a:rPr>
              <a:t>st</a:t>
            </a:r>
            <a:r>
              <a:rPr lang="en-AU" dirty="0">
                <a:solidFill>
                  <a:srgbClr val="FF0000"/>
                </a:solidFill>
              </a:rPr>
              <a:t> July</a:t>
            </a:r>
          </a:p>
          <a:p>
            <a:r>
              <a:rPr lang="en-AU" b="1" dirty="0"/>
              <a:t>14</a:t>
            </a:r>
            <a:r>
              <a:rPr lang="en-AU" b="1" baseline="30000" dirty="0"/>
              <a:t>th</a:t>
            </a:r>
            <a:r>
              <a:rPr lang="en-AU" b="1" dirty="0"/>
              <a:t> July – Parent Information Evening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Discuss  subject selections, course prerequisites and career choices with parent/guardian, career advisors and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Complete </a:t>
            </a:r>
            <a:r>
              <a:rPr lang="en-AU" dirty="0" err="1">
                <a:solidFill>
                  <a:schemeClr val="accent6">
                    <a:lumMod val="50000"/>
                  </a:schemeClr>
                </a:solidFill>
              </a:rPr>
              <a:t>Edval</a:t>
            </a: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 Choice application and all other relevant forms</a:t>
            </a:r>
          </a:p>
          <a:p>
            <a:pPr marL="109728" indent="0">
              <a:buNone/>
            </a:pPr>
            <a:r>
              <a:rPr lang="en-AU" b="1" dirty="0">
                <a:solidFill>
                  <a:srgbClr val="FF0000"/>
                </a:solidFill>
              </a:rPr>
              <a:t>Wednesday 21</a:t>
            </a:r>
            <a:r>
              <a:rPr lang="en-AU" b="1" baseline="30000" dirty="0">
                <a:solidFill>
                  <a:srgbClr val="FF0000"/>
                </a:solidFill>
              </a:rPr>
              <a:t>st</a:t>
            </a:r>
            <a:r>
              <a:rPr lang="en-AU" b="1" dirty="0">
                <a:solidFill>
                  <a:srgbClr val="FF0000"/>
                </a:solidFill>
              </a:rPr>
              <a:t> July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Subject selection </a:t>
            </a:r>
            <a:r>
              <a:rPr lang="en-AU" dirty="0" err="1">
                <a:solidFill>
                  <a:schemeClr val="accent6">
                    <a:lumMod val="50000"/>
                  </a:schemeClr>
                </a:solidFill>
              </a:rPr>
              <a:t>Edval</a:t>
            </a: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 Choice selections must be completed and if necessary selection interviews take place </a:t>
            </a:r>
          </a:p>
          <a:p>
            <a:pPr marL="109728" indent="0">
              <a:buNone/>
            </a:pPr>
            <a:r>
              <a:rPr lang="en-AU" dirty="0">
                <a:solidFill>
                  <a:srgbClr val="FF0000"/>
                </a:solidFill>
              </a:rPr>
              <a:t>Wednesday 8</a:t>
            </a:r>
            <a:r>
              <a:rPr lang="en-AU" baseline="30000" dirty="0">
                <a:solidFill>
                  <a:srgbClr val="FF0000"/>
                </a:solidFill>
              </a:rPr>
              <a:t>th</a:t>
            </a:r>
            <a:r>
              <a:rPr lang="en-AU" dirty="0">
                <a:solidFill>
                  <a:srgbClr val="FF0000"/>
                </a:solidFill>
              </a:rPr>
              <a:t> September</a:t>
            </a:r>
          </a:p>
          <a:p>
            <a:pPr lvl="1"/>
            <a:r>
              <a:rPr lang="en-AU" dirty="0">
                <a:solidFill>
                  <a:srgbClr val="002060"/>
                </a:solidFill>
              </a:rPr>
              <a:t>VCAL Parent Meeting/Interview Day</a:t>
            </a:r>
          </a:p>
          <a:p>
            <a:pPr marL="109728" indent="0">
              <a:buNone/>
            </a:pPr>
            <a:r>
              <a:rPr lang="en-AU" dirty="0">
                <a:solidFill>
                  <a:srgbClr val="FF0000"/>
                </a:solidFill>
              </a:rPr>
              <a:t>Monday 29</a:t>
            </a:r>
            <a:r>
              <a:rPr lang="en-AU" baseline="30000" dirty="0">
                <a:solidFill>
                  <a:srgbClr val="FF0000"/>
                </a:solidFill>
              </a:rPr>
              <a:t>th</a:t>
            </a:r>
            <a:r>
              <a:rPr lang="en-AU" dirty="0">
                <a:solidFill>
                  <a:srgbClr val="FF0000"/>
                </a:solidFill>
              </a:rPr>
              <a:t> November – Friday 3</a:t>
            </a:r>
            <a:r>
              <a:rPr lang="en-AU" baseline="30000" dirty="0">
                <a:solidFill>
                  <a:srgbClr val="FF0000"/>
                </a:solidFill>
              </a:rPr>
              <a:t>rd</a:t>
            </a:r>
            <a:r>
              <a:rPr lang="en-AU" dirty="0">
                <a:solidFill>
                  <a:srgbClr val="FF0000"/>
                </a:solidFill>
              </a:rPr>
              <a:t> December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Commencement of Year 11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306C03-EBB7-443B-83C0-098271697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9"/>
    </mc:Choice>
    <mc:Fallback xmlns="">
      <p:transition spd="slow" advTm="28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242" y="332656"/>
            <a:ext cx="7826375" cy="1376362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Thank You for Attending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898" y="1709019"/>
            <a:ext cx="8559850" cy="4956175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AU" dirty="0"/>
              <a:t>If you have any queries during term three please contact </a:t>
            </a:r>
          </a:p>
          <a:p>
            <a:endParaRPr lang="en-AU" dirty="0"/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b="1" i="1" dirty="0"/>
              <a:t>Mr Malcolm / Ms Hooper / Ms Foresio  -  </a:t>
            </a:r>
          </a:p>
          <a:p>
            <a:pPr marL="109728" indent="0">
              <a:buClr>
                <a:schemeClr val="accent6">
                  <a:lumMod val="50000"/>
                </a:schemeClr>
              </a:buClr>
              <a:buNone/>
            </a:pPr>
            <a:r>
              <a:rPr lang="en-AU" b="1" i="1" dirty="0"/>
              <a:t>	VCE and Career Focus VCE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AU" b="1" i="1" dirty="0"/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b="1" i="1" dirty="0"/>
              <a:t>Mr Malcolm  / Mr Stevens / Ms </a:t>
            </a:r>
            <a:r>
              <a:rPr lang="en-AU" b="1" i="1" dirty="0" err="1"/>
              <a:t>Rehak</a:t>
            </a:r>
            <a:r>
              <a:rPr lang="en-AU" b="1" i="1" dirty="0"/>
              <a:t> -   </a:t>
            </a:r>
          </a:p>
          <a:p>
            <a:pPr marL="109728" indent="0">
              <a:buClr>
                <a:schemeClr val="accent6">
                  <a:lumMod val="50000"/>
                </a:schemeClr>
              </a:buClr>
              <a:buNone/>
            </a:pPr>
            <a:r>
              <a:rPr lang="en-AU" b="1" i="1" dirty="0"/>
              <a:t>	VCAL</a:t>
            </a:r>
          </a:p>
          <a:p>
            <a:pPr marL="109728" indent="0">
              <a:buClr>
                <a:schemeClr val="accent6">
                  <a:lumMod val="50000"/>
                </a:schemeClr>
              </a:buClr>
              <a:buNone/>
            </a:pPr>
            <a:endParaRPr lang="en-AU" b="1" i="1" dirty="0"/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b="1" i="1" dirty="0"/>
              <a:t>Ms Kath Scott - </a:t>
            </a:r>
            <a:r>
              <a:rPr lang="en-AU" b="1" i="1" dirty="0" err="1"/>
              <a:t>VETiS</a:t>
            </a:r>
            <a:r>
              <a:rPr lang="en-AU" b="1" i="1" dirty="0"/>
              <a:t> </a:t>
            </a:r>
          </a:p>
          <a:p>
            <a:pPr marL="109728" indent="0">
              <a:buNone/>
            </a:pPr>
            <a:endParaRPr lang="en-AU" b="1" i="1" dirty="0"/>
          </a:p>
          <a:p>
            <a:pPr marL="109728" indent="0" algn="ctr">
              <a:buNone/>
            </a:pPr>
            <a:r>
              <a:rPr lang="en-AU" b="1" i="1" dirty="0"/>
              <a:t>9401 2599</a:t>
            </a:r>
          </a:p>
          <a:p>
            <a:endParaRPr lang="en-AU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9E9AB11-B5B9-43AF-A087-1526CF8C9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0"/>
    </mc:Choice>
    <mc:Fallback xmlns="">
      <p:transition spd="slow" advTm="24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1925A66-6927-4B67-B17A-EC5AB25CCBBE}" vid="{7C0E140D-DB41-4800-9431-ECF8B701E2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444</Words>
  <Application>Microsoft Office PowerPoint</Application>
  <PresentationFormat>Widescreen</PresentationFormat>
  <Paragraphs>57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Georgia</vt:lpstr>
      <vt:lpstr>Trebuchet MS</vt:lpstr>
      <vt:lpstr>Wingdings 2</vt:lpstr>
      <vt:lpstr>Urban</vt:lpstr>
      <vt:lpstr>What Now?</vt:lpstr>
      <vt:lpstr>Application – VCE/CF</vt:lpstr>
      <vt:lpstr>Application - VCAL</vt:lpstr>
      <vt:lpstr>Decisions</vt:lpstr>
      <vt:lpstr>Important Dates 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Now?</dc:title>
  <dc:creator>MALCOLM Dean</dc:creator>
  <cp:lastModifiedBy>HOOPER Antoinette</cp:lastModifiedBy>
  <cp:revision>5</cp:revision>
  <dcterms:created xsi:type="dcterms:W3CDTF">2021-07-08T00:36:22Z</dcterms:created>
  <dcterms:modified xsi:type="dcterms:W3CDTF">2021-07-08T01:51:54Z</dcterms:modified>
</cp:coreProperties>
</file>