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296" r:id="rId2"/>
    <p:sldId id="311" r:id="rId3"/>
    <p:sldId id="332" r:id="rId4"/>
    <p:sldId id="289" r:id="rId5"/>
    <p:sldId id="288" r:id="rId6"/>
    <p:sldId id="290" r:id="rId7"/>
    <p:sldId id="274" r:id="rId8"/>
    <p:sldId id="321" r:id="rId9"/>
    <p:sldId id="270" r:id="rId10"/>
    <p:sldId id="312" r:id="rId11"/>
    <p:sldId id="313" r:id="rId12"/>
    <p:sldId id="314" r:id="rId13"/>
    <p:sldId id="315" r:id="rId14"/>
    <p:sldId id="317" r:id="rId15"/>
    <p:sldId id="319" r:id="rId16"/>
    <p:sldId id="299" r:id="rId17"/>
    <p:sldId id="305" r:id="rId18"/>
    <p:sldId id="272" r:id="rId19"/>
    <p:sldId id="283" r:id="rId20"/>
    <p:sldId id="328" r:id="rId21"/>
    <p:sldId id="327" r:id="rId22"/>
    <p:sldId id="326" r:id="rId23"/>
    <p:sldId id="269" r:id="rId24"/>
    <p:sldId id="292" r:id="rId25"/>
    <p:sldId id="335" r:id="rId26"/>
    <p:sldId id="294" r:id="rId27"/>
    <p:sldId id="334" r:id="rId28"/>
    <p:sldId id="336" r:id="rId29"/>
    <p:sldId id="322" r:id="rId30"/>
    <p:sldId id="308" r:id="rId31"/>
    <p:sldId id="320" r:id="rId32"/>
    <p:sldId id="256" r:id="rId33"/>
    <p:sldId id="257" r:id="rId34"/>
    <p:sldId id="258" r:id="rId35"/>
    <p:sldId id="260" r:id="rId36"/>
    <p:sldId id="261" r:id="rId37"/>
    <p:sldId id="331" r:id="rId38"/>
    <p:sldId id="325" r:id="rId39"/>
    <p:sldId id="275" r:id="rId40"/>
    <p:sldId id="330" r:id="rId41"/>
    <p:sldId id="333" r:id="rId42"/>
    <p:sldId id="285" r:id="rId43"/>
    <p:sldId id="329" r:id="rId44"/>
    <p:sldId id="291" r:id="rId4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nior QA Editor" initials="SQA" lastIdx="3" clrIdx="0">
    <p:extLst>
      <p:ext uri="{19B8F6BF-5375-455C-9EA6-DF929625EA0E}">
        <p15:presenceInfo xmlns:p15="http://schemas.microsoft.com/office/powerpoint/2012/main" userId="Senior QA Editor" providerId="None"/>
      </p:ext>
    </p:extLst>
  </p:cmAuthor>
  <p:cmAuthor id="2" name="DORTENZIO Marino" initials="DM" lastIdx="1" clrIdx="1">
    <p:extLst>
      <p:ext uri="{19B8F6BF-5375-455C-9EA6-DF929625EA0E}">
        <p15:presenceInfo xmlns:p15="http://schemas.microsoft.com/office/powerpoint/2012/main" userId="S-1-5-21-3896247719-599758578-1338863963-185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0000" autoAdjust="0"/>
  </p:normalViewPr>
  <p:slideViewPr>
    <p:cSldViewPr>
      <p:cViewPr varScale="1">
        <p:scale>
          <a:sx n="68" d="100"/>
          <a:sy n="68" d="100"/>
        </p:scale>
        <p:origin x="118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4C9A3-0F70-40FD-9BC5-C2CB6EAA3601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AFE7B-4855-49FD-8899-277F37AAE9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8314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9808C-B743-4355-8AD5-2FCA03DF0334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12A1A-F148-4E1A-8385-9107F4B38B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36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12A1A-F148-4E1A-8385-9107F4B38BB2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439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/>
              <a:t>English only one compulsory.</a:t>
            </a:r>
          </a:p>
          <a:p>
            <a:pPr eaLnBrk="1" hangingPunct="1">
              <a:spcBef>
                <a:spcPct val="0"/>
              </a:spcBef>
            </a:pPr>
            <a:r>
              <a:rPr lang="en-AU"/>
              <a:t>Must check course for maths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BD720E-0965-4694-A3A1-F02F27500974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2750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We can offer this next year because SWL is now</a:t>
            </a:r>
            <a:r>
              <a:rPr lang="en-AU" baseline="0" dirty="0"/>
              <a:t> recognised as Units towards a VCE certificate</a:t>
            </a:r>
            <a:endParaRPr lang="en-AU" dirty="0"/>
          </a:p>
          <a:p>
            <a:endParaRPr lang="en-AU" dirty="0"/>
          </a:p>
          <a:p>
            <a:r>
              <a:rPr lang="en-AU" dirty="0"/>
              <a:t>If you answered yes to these questions, then Career Focus VCE would suit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12A1A-F148-4E1A-8385-9107F4B38BB2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0173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SWL is a mandatory part of this program – finding a </a:t>
            </a:r>
            <a:r>
              <a:rPr lang="en-AU" dirty="0" err="1"/>
              <a:t>workplacement</a:t>
            </a:r>
            <a:r>
              <a:rPr lang="en-AU" baseline="0" dirty="0"/>
              <a:t> is challenging, so need </a:t>
            </a:r>
            <a:r>
              <a:rPr lang="en-AU" baseline="0" dirty="0" err="1"/>
              <a:t>ot</a:t>
            </a:r>
            <a:r>
              <a:rPr lang="en-AU" baseline="0" dirty="0"/>
              <a:t> begin now.  See our careers team if you are having trouble finding a placement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12A1A-F148-4E1A-8385-9107F4B38BB2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2223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/>
              <a:t>Preparing for workplace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B8756C-A56E-4005-BBE9-939168EA51B1}" type="slidenum">
              <a:rPr lang="en-AU" smtClean="0">
                <a:solidFill>
                  <a:prstClr val="black"/>
                </a:solidFill>
              </a:rPr>
              <a:pPr/>
              <a:t>30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61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FA62B8F-1E66-49B5-A942-F40AC77D43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029" y="4949475"/>
            <a:ext cx="1722216" cy="14168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FD2648-6A84-45CF-90BA-B3EF529895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864" y="440520"/>
            <a:ext cx="1400431" cy="11521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89A1A7-1F02-490D-AF54-87C7D3E01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553" y="476672"/>
            <a:ext cx="1238291" cy="10187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938EA9-B386-4D00-811F-5EC65459A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553" y="476672"/>
            <a:ext cx="1238291" cy="10187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A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C958B6-1BB5-4450-B93E-F9EBDD68B4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553" y="476672"/>
            <a:ext cx="1238291" cy="10187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29930D-3F89-416E-A63D-60961CF68C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553" y="476672"/>
            <a:ext cx="1238291" cy="10187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97D93B-721C-44E8-AD23-3245736225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553" y="476672"/>
            <a:ext cx="1238291" cy="10187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DBB24C-736A-46BC-BF18-58F0C5AD3B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553" y="476672"/>
            <a:ext cx="1238291" cy="10187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A89947-31D5-4572-A5C4-087814B721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553" y="476672"/>
            <a:ext cx="1238291" cy="10187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5A3429-FACD-4568-B919-C15E57CB78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36590" y="722426"/>
            <a:ext cx="1238291" cy="10187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>
            <a:lvl1pPr algn="ctr">
              <a:defRPr/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9D1DD5-2695-412C-A615-B6766E3D6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36590" y="550962"/>
            <a:ext cx="1238291" cy="101873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13F3F3A-1737-47C1-9935-FC81509A4960}" type="datetimeFigureOut">
              <a:rPr lang="en-AU" smtClean="0"/>
              <a:t>15/06/2022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4111D40-E1DD-4849-A4B1-39F6C7833AF5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244408" cy="36004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/>
              <a:t>Year 10 Transition </a:t>
            </a:r>
            <a:br>
              <a:rPr lang="en-US" sz="5400" b="1" dirty="0"/>
            </a:br>
            <a:r>
              <a:rPr lang="en-US" b="1" dirty="0"/>
              <a:t>Into Your</a:t>
            </a:r>
            <a:r>
              <a:rPr lang="en-US" sz="5400" b="1" dirty="0"/>
              <a:t> </a:t>
            </a:r>
            <a:br>
              <a:rPr lang="en-US" sz="5400" b="1" dirty="0"/>
            </a:br>
            <a:r>
              <a:rPr lang="en-US" sz="6000" b="1" dirty="0"/>
              <a:t>2023 Year 11 Program</a:t>
            </a:r>
            <a:br>
              <a:rPr lang="en-US" sz="4800" b="1" dirty="0"/>
            </a:br>
            <a:endParaRPr lang="en-AU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4653136"/>
            <a:ext cx="8568952" cy="1464568"/>
          </a:xfrm>
        </p:spPr>
        <p:txBody>
          <a:bodyPr>
            <a:noAutofit/>
          </a:bodyPr>
          <a:lstStyle/>
          <a:p>
            <a:r>
              <a:rPr lang="en-US" sz="6000" i="1" dirty="0">
                <a:solidFill>
                  <a:schemeClr val="accent6">
                    <a:lumMod val="50000"/>
                  </a:schemeClr>
                </a:solidFill>
              </a:rPr>
              <a:t>STRIVING FOR EXCELLENCE </a:t>
            </a:r>
            <a:endParaRPr lang="en-US" sz="6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A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239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9CB7-BDEB-4FD1-967D-D50547277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983" y="620688"/>
            <a:ext cx="8229600" cy="1066800"/>
          </a:xfrm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Senior School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40AE9-6A83-49B4-BAFB-D5476AC14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87488"/>
            <a:ext cx="8229600" cy="4887048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US" b="1" i="1" dirty="0"/>
              <a:t>Introduction to relevant staff</a:t>
            </a:r>
          </a:p>
          <a:p>
            <a:pPr lvl="1"/>
            <a:r>
              <a:rPr lang="en-AU" i="1" dirty="0">
                <a:solidFill>
                  <a:schemeClr val="tx1"/>
                </a:solidFill>
              </a:rPr>
              <a:t>Mr Brad Moyle - Principal</a:t>
            </a:r>
          </a:p>
          <a:p>
            <a:pPr lvl="1"/>
            <a:r>
              <a:rPr lang="en-AU" i="1" dirty="0">
                <a:solidFill>
                  <a:schemeClr val="tx1"/>
                </a:solidFill>
              </a:rPr>
              <a:t>Ms Annette Spence /Mr Joshua Wolter– Assistant Principals</a:t>
            </a:r>
          </a:p>
          <a:p>
            <a:pPr lvl="1"/>
            <a:r>
              <a:rPr lang="en-AU" i="1" dirty="0">
                <a:solidFill>
                  <a:schemeClr val="tx1"/>
                </a:solidFill>
              </a:rPr>
              <a:t>Ms Melissa Foresio  – Senior School Leading Teacher Student Achievement </a:t>
            </a:r>
          </a:p>
          <a:p>
            <a:pPr lvl="1"/>
            <a:r>
              <a:rPr lang="en-AU" i="1" dirty="0">
                <a:solidFill>
                  <a:schemeClr val="tx1"/>
                </a:solidFill>
              </a:rPr>
              <a:t>Mr Dean Malcolm – Senior School Leading Teacher Careers and Programs</a:t>
            </a:r>
            <a:endParaRPr lang="en-US" i="1" dirty="0">
              <a:solidFill>
                <a:schemeClr val="tx1"/>
              </a:solidFill>
            </a:endParaRPr>
          </a:p>
          <a:p>
            <a:pPr lvl="1"/>
            <a:r>
              <a:rPr lang="en-AU" i="1" dirty="0">
                <a:solidFill>
                  <a:schemeClr val="tx1"/>
                </a:solidFill>
              </a:rPr>
              <a:t>Ms Giovanna Hill– Applied Learning Coordinator</a:t>
            </a:r>
          </a:p>
          <a:p>
            <a:pPr lvl="1"/>
            <a:r>
              <a:rPr lang="en-AU" i="1" dirty="0">
                <a:solidFill>
                  <a:schemeClr val="tx1"/>
                </a:solidFill>
              </a:rPr>
              <a:t>Ms Natalie Guarino–VET </a:t>
            </a:r>
          </a:p>
        </p:txBody>
      </p:sp>
    </p:spTree>
    <p:extLst>
      <p:ext uri="{BB962C8B-B14F-4D97-AF65-F5344CB8AC3E}">
        <p14:creationId xmlns:p14="http://schemas.microsoft.com/office/powerpoint/2010/main" val="76954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66800"/>
          </a:xfrm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Purpose of this PPT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US" b="1" i="1" dirty="0"/>
              <a:t>Advice on how to use the Project and subject selection program</a:t>
            </a:r>
          </a:p>
          <a:p>
            <a:endParaRPr lang="en-US" b="1" i="1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b="1" i="1" dirty="0"/>
              <a:t>Information on the different programs  at Epping SC</a:t>
            </a:r>
          </a:p>
          <a:p>
            <a:endParaRPr lang="en-US" b="1" i="1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b="1" i="1" dirty="0"/>
              <a:t>Important dates</a:t>
            </a:r>
            <a:endParaRPr lang="en-AU" b="1" i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02688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7826375" cy="1147762"/>
          </a:xfrm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Achieving Your Outcome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11560" y="1988840"/>
            <a:ext cx="7551738" cy="4264154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What are you hoping to get out of senior secondary school?</a:t>
            </a:r>
          </a:p>
          <a:p>
            <a:pPr marL="109728" indent="0">
              <a:buClr>
                <a:schemeClr val="accent6">
                  <a:lumMod val="50000"/>
                </a:schemeClr>
              </a:buClr>
              <a:buNone/>
            </a:pPr>
            <a:endParaRPr lang="en-AU" sz="1050" dirty="0"/>
          </a:p>
          <a:p>
            <a:pPr lvl="1"/>
            <a:r>
              <a:rPr lang="en-US" sz="2800" i="1" dirty="0">
                <a:solidFill>
                  <a:schemeClr val="tx1"/>
                </a:solidFill>
              </a:rPr>
              <a:t>Be work ready? </a:t>
            </a:r>
          </a:p>
          <a:p>
            <a:pPr lvl="1"/>
            <a:r>
              <a:rPr lang="en-US" sz="2800" i="1" dirty="0">
                <a:solidFill>
                  <a:schemeClr val="tx1"/>
                </a:solidFill>
              </a:rPr>
              <a:t>Obtain an apprenticeship?</a:t>
            </a:r>
          </a:p>
          <a:p>
            <a:pPr lvl="1"/>
            <a:r>
              <a:rPr lang="en-US" sz="2800" i="1" dirty="0">
                <a:solidFill>
                  <a:schemeClr val="tx1"/>
                </a:solidFill>
              </a:rPr>
              <a:t>P</a:t>
            </a:r>
            <a:r>
              <a:rPr lang="en-AU" sz="2800" i="1" dirty="0">
                <a:solidFill>
                  <a:schemeClr val="tx1"/>
                </a:solidFill>
              </a:rPr>
              <a:t>articular ATAR? </a:t>
            </a:r>
          </a:p>
          <a:p>
            <a:pPr lvl="1"/>
            <a:r>
              <a:rPr lang="en-AU" sz="2800" i="1" dirty="0">
                <a:solidFill>
                  <a:schemeClr val="tx1"/>
                </a:solidFill>
              </a:rPr>
              <a:t>University </a:t>
            </a:r>
          </a:p>
          <a:p>
            <a:pPr lvl="1"/>
            <a:r>
              <a:rPr lang="en-US" sz="2800" i="1" dirty="0">
                <a:solidFill>
                  <a:schemeClr val="tx1"/>
                </a:solidFill>
              </a:rPr>
              <a:t>Particular Certificate? </a:t>
            </a:r>
            <a:r>
              <a:rPr lang="en-US" sz="2800" i="1" dirty="0" err="1">
                <a:solidFill>
                  <a:schemeClr val="tx1"/>
                </a:solidFill>
              </a:rPr>
              <a:t>Eg</a:t>
            </a:r>
            <a:r>
              <a:rPr lang="en-US" sz="2800" i="1" dirty="0">
                <a:solidFill>
                  <a:schemeClr val="tx1"/>
                </a:solidFill>
              </a:rPr>
              <a:t> Cert II in Plumbing</a:t>
            </a:r>
          </a:p>
          <a:p>
            <a:pPr marL="109728" indent="0">
              <a:buNone/>
            </a:pPr>
            <a:endParaRPr lang="en-US" sz="26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-180528" y="486200"/>
            <a:ext cx="7216811" cy="1376362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We know that successful students will: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23528" y="2105472"/>
            <a:ext cx="8559850" cy="4752528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  </a:t>
            </a:r>
            <a:r>
              <a:rPr lang="en-AU" i="1" dirty="0"/>
              <a:t>attend every day</a:t>
            </a:r>
            <a:endParaRPr lang="en-AU" dirty="0"/>
          </a:p>
          <a:p>
            <a:endParaRPr lang="en-AU" sz="14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 </a:t>
            </a:r>
            <a:r>
              <a:rPr lang="en-AU" i="1" dirty="0"/>
              <a:t>set aside the appropriate time to study</a:t>
            </a:r>
            <a:endParaRPr lang="en-AU" dirty="0"/>
          </a:p>
          <a:p>
            <a:endParaRPr lang="en-AU" sz="14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 </a:t>
            </a:r>
            <a:r>
              <a:rPr lang="en-AU" i="1" dirty="0"/>
              <a:t>push themselves </a:t>
            </a:r>
            <a:r>
              <a:rPr lang="en-AU" dirty="0"/>
              <a:t>and do their very best to achieve the outcome they want</a:t>
            </a:r>
          </a:p>
          <a:p>
            <a:endParaRPr lang="en-AU" sz="14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 </a:t>
            </a:r>
            <a:r>
              <a:rPr lang="en-AU" i="1" dirty="0"/>
              <a:t>work hard in classes</a:t>
            </a:r>
            <a:r>
              <a:rPr lang="en-AU" dirty="0"/>
              <a:t> and </a:t>
            </a:r>
            <a:r>
              <a:rPr lang="en-AU" i="1" dirty="0"/>
              <a:t>ask for support </a:t>
            </a:r>
            <a:r>
              <a:rPr lang="en-AU" dirty="0"/>
              <a:t>when it is needed</a:t>
            </a:r>
          </a:p>
          <a:p>
            <a:endParaRPr lang="en-AU" sz="14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 </a:t>
            </a:r>
            <a:r>
              <a:rPr lang="en-AU" i="1" dirty="0"/>
              <a:t>be excellent role models for the rest of the school</a:t>
            </a:r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92821" y="836712"/>
            <a:ext cx="7826375" cy="432048"/>
          </a:xfrm>
        </p:spPr>
        <p:txBody>
          <a:bodyPr>
            <a:noAutofit/>
          </a:bodyPr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Optimising Your Opportunities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92821" y="1772816"/>
            <a:ext cx="8577162" cy="468052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Be </a:t>
            </a:r>
            <a:r>
              <a:rPr lang="en-AU" i="1" dirty="0"/>
              <a:t>honest with yourself </a:t>
            </a:r>
            <a:r>
              <a:rPr lang="en-AU" dirty="0"/>
              <a:t>about your abilities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D</a:t>
            </a:r>
            <a:r>
              <a:rPr lang="en-AU" i="1" dirty="0">
                <a:solidFill>
                  <a:srgbClr val="FF0000"/>
                </a:solidFill>
              </a:rPr>
              <a:t>o not forget the growth mindset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Be </a:t>
            </a:r>
            <a:r>
              <a:rPr lang="en-AU" i="1" dirty="0"/>
              <a:t>sensible</a:t>
            </a:r>
            <a:r>
              <a:rPr lang="en-AU" dirty="0"/>
              <a:t> and smart about your choices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P</a:t>
            </a:r>
            <a:r>
              <a:rPr lang="en-AU" i="1" dirty="0">
                <a:solidFill>
                  <a:srgbClr val="FF0000"/>
                </a:solidFill>
              </a:rPr>
              <a:t>ick the program that helps you achieve your goal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Select subjects you are </a:t>
            </a:r>
            <a:r>
              <a:rPr lang="en-AU" i="1" dirty="0"/>
              <a:t>good</a:t>
            </a:r>
            <a:r>
              <a:rPr lang="en-AU" dirty="0"/>
              <a:t> at or that you </a:t>
            </a:r>
            <a:r>
              <a:rPr lang="en-AU" i="1" dirty="0"/>
              <a:t>like </a:t>
            </a:r>
            <a:r>
              <a:rPr lang="en-AU" dirty="0"/>
              <a:t>and that you have </a:t>
            </a:r>
            <a:r>
              <a:rPr lang="en-AU" i="1" dirty="0"/>
              <a:t>shown an aptitude </a:t>
            </a:r>
            <a:r>
              <a:rPr lang="en-AU" dirty="0"/>
              <a:t>for</a:t>
            </a:r>
          </a:p>
          <a:p>
            <a:pPr lvl="1"/>
            <a:r>
              <a:rPr lang="en-AU" i="1" dirty="0">
                <a:solidFill>
                  <a:srgbClr val="FF0000"/>
                </a:solidFill>
              </a:rPr>
              <a:t>Not what your friends are doing</a:t>
            </a:r>
          </a:p>
          <a:p>
            <a:pPr lvl="1"/>
            <a:r>
              <a:rPr lang="en-AU" i="1" dirty="0">
                <a:solidFill>
                  <a:srgbClr val="FF0000"/>
                </a:solidFill>
              </a:rPr>
              <a:t>Not everyone should be a doctor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Be willing to </a:t>
            </a:r>
            <a:r>
              <a:rPr lang="en-AU" i="1" dirty="0"/>
              <a:t>sacrifice</a:t>
            </a:r>
            <a:r>
              <a:rPr lang="en-AU" dirty="0"/>
              <a:t> some of your social, sporting, work and home life activities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</a:t>
            </a:r>
            <a:r>
              <a:rPr lang="en-AU" i="1" dirty="0" err="1">
                <a:solidFill>
                  <a:srgbClr val="FF0000"/>
                </a:solidFill>
              </a:rPr>
              <a:t>chool</a:t>
            </a:r>
            <a:r>
              <a:rPr lang="en-AU" i="1" dirty="0">
                <a:solidFill>
                  <a:srgbClr val="FF0000"/>
                </a:solidFill>
              </a:rPr>
              <a:t> is an investment in your future</a:t>
            </a:r>
          </a:p>
          <a:p>
            <a:endParaRPr lang="en-AU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34E27D-3DA1-434A-B90B-B9315A7AF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28800"/>
            <a:ext cx="7848872" cy="3825065"/>
          </a:xfrm>
          <a:prstGeom prst="rect">
            <a:avLst/>
          </a:prstGeom>
        </p:spPr>
      </p:pic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852486" y="332656"/>
            <a:ext cx="7543800" cy="1431925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Choosing a Program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276422" y="4316717"/>
            <a:ext cx="8695928" cy="1824965"/>
          </a:xfrm>
        </p:spPr>
        <p:txBody>
          <a:bodyPr>
            <a:noAutofit/>
          </a:bodyPr>
          <a:lstStyle/>
          <a:p>
            <a:r>
              <a:rPr lang="en-AU" sz="1400" dirty="0"/>
              <a:t>Which program will get me to my chosen </a:t>
            </a:r>
          </a:p>
          <a:p>
            <a:pPr lvl="1"/>
            <a:r>
              <a:rPr lang="en-AU" sz="1400" dirty="0"/>
              <a:t>Career / job </a:t>
            </a:r>
          </a:p>
          <a:p>
            <a:pPr lvl="1"/>
            <a:r>
              <a:rPr lang="en-AU" sz="1400" dirty="0"/>
              <a:t>Apprenticeship / Traineeship</a:t>
            </a:r>
          </a:p>
          <a:p>
            <a:pPr lvl="1"/>
            <a:r>
              <a:rPr lang="en-AU" sz="1400" dirty="0"/>
              <a:t>University / TAFE			</a:t>
            </a:r>
            <a:endParaRPr lang="en-AU" sz="2000" dirty="0">
              <a:solidFill>
                <a:schemeClr val="accent6">
                  <a:lumMod val="50000"/>
                </a:schemeClr>
              </a:solidFill>
            </a:endParaRPr>
          </a:p>
          <a:p>
            <a:pPr lvl="8"/>
            <a:r>
              <a:rPr lang="en-AU" dirty="0"/>
              <a:t>                                                                                                                            </a:t>
            </a:r>
          </a:p>
          <a:p>
            <a:r>
              <a:rPr lang="en-AU" sz="1400" dirty="0"/>
              <a:t>Which subjects are needed as part of this program? </a:t>
            </a:r>
          </a:p>
          <a:p>
            <a:pPr lvl="1"/>
            <a:r>
              <a:rPr lang="en-AU" sz="1400" dirty="0"/>
              <a:t>Which Mathematics? – Do I need Maths?</a:t>
            </a:r>
          </a:p>
          <a:p>
            <a:pPr lvl="1"/>
            <a:r>
              <a:rPr lang="en-AU" sz="1400" dirty="0"/>
              <a:t>Which VET course?   -     Purpose &amp; Cost are factors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895626" y="260648"/>
            <a:ext cx="7543800" cy="1431925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Choosing a Program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E213EBA-3A9E-40AF-868A-CCB10B4A3228}"/>
              </a:ext>
            </a:extLst>
          </p:cNvPr>
          <p:cNvSpPr/>
          <p:nvPr/>
        </p:nvSpPr>
        <p:spPr>
          <a:xfrm>
            <a:off x="776524" y="1503272"/>
            <a:ext cx="3291420" cy="2501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en-US" sz="1500" b="1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VCE VM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endParaRPr lang="en-AU" sz="15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sz="1500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am thinking that when I leave school I might want to focus on a traineeship, apprenticeship or </a:t>
            </a:r>
            <a:r>
              <a:rPr lang="en-US" sz="1500" dirty="0">
                <a:solidFill>
                  <a:srgbClr val="FFFF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500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urther </a:t>
            </a:r>
            <a:r>
              <a:rPr lang="en-US" sz="1500" dirty="0">
                <a:solidFill>
                  <a:srgbClr val="FFFF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500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tudies. 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sz="1500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would prefer to do this in a more “Hands On” way.</a:t>
            </a:r>
            <a:endParaRPr lang="en-AU" sz="15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716C76E-CEED-4D2B-A820-0314AC97F89D}"/>
              </a:ext>
            </a:extLst>
          </p:cNvPr>
          <p:cNvSpPr/>
          <p:nvPr/>
        </p:nvSpPr>
        <p:spPr>
          <a:xfrm>
            <a:off x="4667526" y="4203191"/>
            <a:ext cx="3144834" cy="23180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en-US" sz="15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VCE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en-AU" sz="15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sz="1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career path I am keen to follow requires entry into university.  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sz="1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prefer the academic focused subjects listed in this booklet. </a:t>
            </a:r>
            <a:endParaRPr lang="en-AU" sz="15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CBC4CB5-9E11-466F-B216-D234284AD901}"/>
              </a:ext>
            </a:extLst>
          </p:cNvPr>
          <p:cNvSpPr/>
          <p:nvPr/>
        </p:nvSpPr>
        <p:spPr>
          <a:xfrm>
            <a:off x="863599" y="4235132"/>
            <a:ext cx="3204345" cy="23180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en-US" sz="15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Career Focus VCE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endParaRPr lang="en-AU" sz="15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sz="1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1500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like the option of VCE, but also want to leave my options open to a career path that may include a traineeship, apprenticeship or further studies.   </a:t>
            </a:r>
            <a:endParaRPr lang="en-AU" sz="15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032FA03-8B51-4AAD-A822-A731C06ABE8C}"/>
              </a:ext>
            </a:extLst>
          </p:cNvPr>
          <p:cNvSpPr/>
          <p:nvPr/>
        </p:nvSpPr>
        <p:spPr>
          <a:xfrm>
            <a:off x="4667526" y="1503272"/>
            <a:ext cx="3144834" cy="2501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en-US" sz="1500" b="1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VPC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en-AU" sz="15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sz="1500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am struggling academically at the year 10 level and am looking to develop personal learning &amp; life skills at year 11.</a:t>
            </a:r>
            <a:endParaRPr lang="en-AU" sz="15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72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539552" y="2924944"/>
            <a:ext cx="8208912" cy="3744416"/>
          </a:xfrm>
        </p:spPr>
        <p:txBody>
          <a:bodyPr lIns="45720" rIns="45720">
            <a:normAutofit fontScale="90000"/>
          </a:bodyPr>
          <a:lstStyle/>
          <a:p>
            <a:r>
              <a:rPr lang="en-AU" sz="4000" dirty="0">
                <a:solidFill>
                  <a:schemeClr val="accent6">
                    <a:lumMod val="50000"/>
                  </a:schemeClr>
                </a:solidFill>
              </a:rPr>
              <a:t>Victorian Certificate </a:t>
            </a:r>
            <a:br>
              <a:rPr lang="en-AU" sz="40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AU" sz="4000" dirty="0">
                <a:solidFill>
                  <a:schemeClr val="accent6">
                    <a:lumMod val="50000"/>
                  </a:schemeClr>
                </a:solidFill>
              </a:rPr>
              <a:t>of Education</a:t>
            </a:r>
            <a:br>
              <a:rPr lang="en-AU" dirty="0">
                <a:solidFill>
                  <a:schemeClr val="accent1"/>
                </a:solidFill>
              </a:rPr>
            </a:br>
            <a:br>
              <a:rPr lang="en-AU" dirty="0">
                <a:solidFill>
                  <a:schemeClr val="accent1"/>
                </a:solidFill>
              </a:rPr>
            </a:br>
            <a:r>
              <a:rPr lang="en-AU" sz="2700" dirty="0">
                <a:solidFill>
                  <a:schemeClr val="tx1"/>
                </a:solidFill>
              </a:rPr>
              <a:t>All ESC VCE policies &amp; guidelines are set in accordance with the regulations outlined by the Victorian Curriculum &amp; Assessment Authority (VCAA)</a:t>
            </a:r>
            <a:br>
              <a:rPr lang="en-AU" sz="2700" dirty="0">
                <a:solidFill>
                  <a:schemeClr val="tx1"/>
                </a:solidFill>
              </a:rPr>
            </a:br>
            <a:br>
              <a:rPr lang="en-AU" sz="2700" dirty="0">
                <a:solidFill>
                  <a:schemeClr val="tx1"/>
                </a:solidFill>
              </a:rPr>
            </a:br>
            <a:r>
              <a:rPr lang="en-AU" sz="2700" dirty="0">
                <a:solidFill>
                  <a:schemeClr val="accent6">
                    <a:lumMod val="50000"/>
                  </a:schemeClr>
                </a:solidFill>
              </a:rPr>
              <a:t>Ms Annette Spence</a:t>
            </a:r>
            <a:endParaRPr lang="en-AU" sz="3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323529" y="764704"/>
            <a:ext cx="7200800" cy="18573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AU" sz="6000" dirty="0"/>
              <a:t>VCE</a:t>
            </a:r>
            <a:r>
              <a:rPr lang="en-AU" sz="6200" dirty="0"/>
              <a:t> </a:t>
            </a:r>
          </a:p>
          <a:p>
            <a:pPr>
              <a:buFont typeface="Wingdings" pitchFamily="2" charset="2"/>
              <a:buNone/>
            </a:pPr>
            <a:r>
              <a:rPr lang="en-AU" sz="3200" i="1" dirty="0"/>
              <a:t>‘Striving for excellence’</a:t>
            </a:r>
            <a:endParaRPr lang="en-AU" sz="280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3" y="565939"/>
            <a:ext cx="8229600" cy="1066800"/>
          </a:xfrm>
          <a:ln>
            <a:noFill/>
          </a:ln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Why Epping Secondary College?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7" y="1838499"/>
            <a:ext cx="8429626" cy="4956175"/>
          </a:xfrm>
        </p:spPr>
        <p:txBody>
          <a:bodyPr>
            <a:normAutofit lnSpcReduction="10000"/>
          </a:bodyPr>
          <a:lstStyle/>
          <a:p>
            <a:r>
              <a:rPr lang="en-AU" dirty="0"/>
              <a:t>Striving for Excellence culture</a:t>
            </a:r>
          </a:p>
          <a:p>
            <a:pPr marL="0" indent="0">
              <a:buNone/>
            </a:pPr>
            <a:endParaRPr lang="en-AU" sz="1100" dirty="0"/>
          </a:p>
          <a:p>
            <a:r>
              <a:rPr lang="en-AU" dirty="0"/>
              <a:t>VCE Excellence Team </a:t>
            </a:r>
          </a:p>
          <a:p>
            <a:pPr marL="0" indent="0">
              <a:buNone/>
            </a:pPr>
            <a:endParaRPr lang="en-AU" sz="1100" dirty="0"/>
          </a:p>
          <a:p>
            <a:r>
              <a:rPr lang="en-AU" dirty="0"/>
              <a:t>VCE Results </a:t>
            </a:r>
          </a:p>
          <a:p>
            <a:pPr marL="0" indent="0">
              <a:buNone/>
            </a:pPr>
            <a:endParaRPr lang="en-AU" sz="1100" dirty="0"/>
          </a:p>
          <a:p>
            <a:r>
              <a:rPr lang="en-AU" dirty="0"/>
              <a:t>VCE Study Support Programs </a:t>
            </a:r>
          </a:p>
          <a:p>
            <a:pPr marL="0" indent="0">
              <a:buNone/>
            </a:pPr>
            <a:endParaRPr lang="en-AU" sz="1100" dirty="0"/>
          </a:p>
          <a:p>
            <a:r>
              <a:rPr lang="en-AU" dirty="0"/>
              <a:t>VCE Teachers with VCAA Examination marking experience </a:t>
            </a:r>
          </a:p>
          <a:p>
            <a:endParaRPr lang="en-AU" sz="1100" dirty="0"/>
          </a:p>
          <a:p>
            <a:r>
              <a:rPr lang="en-AU" dirty="0"/>
              <a:t>Leadership programs </a:t>
            </a:r>
          </a:p>
          <a:p>
            <a:endParaRPr lang="en-AU" sz="1100" dirty="0"/>
          </a:p>
          <a:p>
            <a:r>
              <a:rPr lang="en-AU" dirty="0"/>
              <a:t>Acceleration opportunities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14813" y="53261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4331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1251619" y="476672"/>
            <a:ext cx="7524328" cy="1143000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VCE Program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68052" y="1844824"/>
            <a:ext cx="8407895" cy="4114800"/>
          </a:xfrm>
        </p:spPr>
        <p:txBody>
          <a:bodyPr/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The VCE is a </a:t>
            </a:r>
            <a:r>
              <a:rPr lang="en-AU" i="1" dirty="0"/>
              <a:t>two year </a:t>
            </a:r>
            <a:r>
              <a:rPr lang="en-AU" dirty="0"/>
              <a:t>program covering Years 11 and 12.</a:t>
            </a:r>
          </a:p>
          <a:p>
            <a:endParaRPr lang="en-AU" sz="14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Subjects are divided into Units:</a:t>
            </a:r>
          </a:p>
          <a:p>
            <a:pPr lvl="4"/>
            <a:r>
              <a:rPr lang="en-AU" sz="2400" i="1" dirty="0">
                <a:solidFill>
                  <a:schemeClr val="tx1"/>
                </a:solidFill>
              </a:rPr>
              <a:t>Each Unit takes one semester</a:t>
            </a:r>
          </a:p>
          <a:p>
            <a:pPr lvl="4"/>
            <a:r>
              <a:rPr lang="en-AU" sz="2400" i="1" dirty="0">
                <a:solidFill>
                  <a:schemeClr val="tx1"/>
                </a:solidFill>
              </a:rPr>
              <a:t>Unit 1 and 2 (Year 11)</a:t>
            </a:r>
          </a:p>
          <a:p>
            <a:pPr lvl="4"/>
            <a:r>
              <a:rPr lang="en-AU" sz="2400" i="1" dirty="0">
                <a:solidFill>
                  <a:schemeClr val="tx1"/>
                </a:solidFill>
              </a:rPr>
              <a:t>Unit 3 and 4 (Year 12)</a:t>
            </a:r>
          </a:p>
          <a:p>
            <a:pPr lvl="4"/>
            <a:endParaRPr lang="en-AU" sz="14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Year 11 students do </a:t>
            </a:r>
            <a:r>
              <a:rPr lang="en-AU" i="1" dirty="0"/>
              <a:t>6 subjects</a:t>
            </a:r>
            <a:r>
              <a:rPr lang="en-AU" dirty="0"/>
              <a:t>.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Year 12 students do </a:t>
            </a:r>
            <a:r>
              <a:rPr lang="en-AU" i="1" dirty="0"/>
              <a:t>5 subjects</a:t>
            </a:r>
            <a:r>
              <a:rPr lang="en-AU" dirty="0"/>
              <a:t>.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>
          <a:xfrm>
            <a:off x="1403648" y="255587"/>
            <a:ext cx="7543800" cy="1431925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VCE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4294967295"/>
          </p:nvPr>
        </p:nvSpPr>
        <p:spPr>
          <a:xfrm>
            <a:off x="539552" y="1687512"/>
            <a:ext cx="7992888" cy="4765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To qualify for the VCE students must complete:</a:t>
            </a:r>
          </a:p>
          <a:p>
            <a:endParaRPr lang="en-AU" sz="1600" dirty="0"/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sz="2500" i="1" dirty="0">
                <a:solidFill>
                  <a:schemeClr val="tx1"/>
                </a:solidFill>
              </a:rPr>
              <a:t>16 units in total (out of 22) over the two years.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AU" sz="1400" i="1" dirty="0">
              <a:solidFill>
                <a:schemeClr val="tx1"/>
              </a:solidFill>
            </a:endParaRP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sz="2500" i="1" dirty="0">
                <a:solidFill>
                  <a:schemeClr val="tx1"/>
                </a:solidFill>
              </a:rPr>
              <a:t>At least 3 units of English (with two as part of a </a:t>
            </a:r>
          </a:p>
          <a:p>
            <a:pPr marL="411480" lvl="1" indent="0">
              <a:buNone/>
            </a:pPr>
            <a:r>
              <a:rPr lang="en-AU" sz="2500" i="1" dirty="0">
                <a:solidFill>
                  <a:schemeClr val="tx1"/>
                </a:solidFill>
              </a:rPr>
              <a:t>   Unit 3 / 4 sequence)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AU" sz="1400" i="1" dirty="0">
              <a:solidFill>
                <a:schemeClr val="tx1"/>
              </a:solidFill>
            </a:endParaRP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sz="2500" i="1" dirty="0">
                <a:solidFill>
                  <a:schemeClr val="tx1"/>
                </a:solidFill>
              </a:rPr>
              <a:t>At least 3 other Year 12 subjects (these must be done as part of a Unit 3 / 4 sequence).</a:t>
            </a:r>
          </a:p>
          <a:p>
            <a:pPr lvl="3"/>
            <a:endParaRPr lang="en-AU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AU" dirty="0"/>
              <a:t>*NOTE: Each Unit comprises 2 to 4 Outcomes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412776"/>
            <a:ext cx="8271818" cy="5112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dirty="0"/>
              <a:t>VCE Language: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i="1" dirty="0">
                <a:solidFill>
                  <a:schemeClr val="tx1"/>
                </a:solidFill>
              </a:rPr>
              <a:t>No longer say ‘pass’ or ‘fail’  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i="1" dirty="0">
                <a:solidFill>
                  <a:schemeClr val="tx1"/>
                </a:solidFill>
              </a:rPr>
              <a:t>Satisfactorily complete the Unit / Outcome ‘S’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i="1" dirty="0">
                <a:solidFill>
                  <a:schemeClr val="tx1"/>
                </a:solidFill>
              </a:rPr>
              <a:t>Unsatisfactorily complete the Unit / Outcome ‘N’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AU" sz="16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AU" b="1" dirty="0"/>
              <a:t>Satisfactory completion of units: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tx1"/>
                </a:solidFill>
              </a:rPr>
              <a:t>Students will receive an ‘S’ or ‘N’ for each unit depending on whether all outcomes have been completed to a satisfactory standard for that subject</a:t>
            </a:r>
          </a:p>
          <a:p>
            <a:pPr marL="411480" lvl="1" indent="0">
              <a:buNone/>
            </a:pPr>
            <a:r>
              <a:rPr lang="en-US" b="1" dirty="0">
                <a:solidFill>
                  <a:schemeClr val="tx1"/>
                </a:solidFill>
              </a:rPr>
              <a:t>Outcomes are assessed in </a:t>
            </a:r>
          </a:p>
          <a:p>
            <a:pPr lvl="2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SACs  </a:t>
            </a:r>
          </a:p>
          <a:p>
            <a:pPr lvl="2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SATs</a:t>
            </a:r>
            <a:endParaRPr lang="en-AU" i="1" dirty="0">
              <a:solidFill>
                <a:schemeClr val="tx1"/>
              </a:solidFill>
            </a:endParaRP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tx1"/>
                </a:solidFill>
              </a:rPr>
              <a:t>All work must be completed by due dates 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tx1"/>
                </a:solidFill>
              </a:rPr>
              <a:t>90% attendance must be maintained 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tx1"/>
                </a:solidFill>
              </a:rPr>
              <a:t>Work must be authenticated to be the student’s own 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7826375" cy="1376362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VCE</a:t>
            </a:r>
          </a:p>
        </p:txBody>
      </p:sp>
    </p:spTree>
    <p:extLst>
      <p:ext uri="{BB962C8B-B14F-4D97-AF65-F5344CB8AC3E}">
        <p14:creationId xmlns:p14="http://schemas.microsoft.com/office/powerpoint/2010/main" val="1513024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17909"/>
            <a:ext cx="7826375" cy="1376362"/>
          </a:xfrm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Student Acceleration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956175"/>
          </a:xfrm>
        </p:spPr>
        <p:txBody>
          <a:bodyPr/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sz="2400" dirty="0"/>
              <a:t>Epping Secondary College does offer the opportunity to undertake an accelerated subject by completing a Unit 3 and 4 (Year 12) subject during Year 11 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endParaRPr lang="en-AU" sz="11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sz="2400" dirty="0"/>
              <a:t>Students interested in taking a Unit 3 and 4 subject whilst in Year 11 will need to use the criteria below to gauge likelihood of being accepted:</a:t>
            </a:r>
          </a:p>
          <a:p>
            <a:pPr marL="0" indent="0">
              <a:buNone/>
            </a:pPr>
            <a:endParaRPr lang="en-US" sz="1000" b="1" dirty="0"/>
          </a:p>
          <a:p>
            <a:pPr lvl="1"/>
            <a:r>
              <a:rPr lang="en-US" sz="2000" dirty="0"/>
              <a:t>Achieve results that are to a </a:t>
            </a:r>
            <a:r>
              <a:rPr lang="en-US" sz="2000" i="1" dirty="0"/>
              <a:t>high standard </a:t>
            </a:r>
            <a:r>
              <a:rPr lang="en-US" sz="2000" dirty="0"/>
              <a:t>in Year 10 </a:t>
            </a:r>
          </a:p>
          <a:p>
            <a:pPr lvl="1"/>
            <a:r>
              <a:rPr lang="en-US" sz="2000" dirty="0"/>
              <a:t>Meet the demands of VCE studies as indicated by their interim and semester results</a:t>
            </a:r>
          </a:p>
          <a:p>
            <a:pPr lvl="1"/>
            <a:r>
              <a:rPr lang="en-US" sz="2000" dirty="0"/>
              <a:t>Meet the 90% attendance expectation for a VCE student</a:t>
            </a:r>
          </a:p>
          <a:p>
            <a:pPr lvl="1"/>
            <a:r>
              <a:rPr lang="en-US" sz="2000" dirty="0"/>
              <a:t>See </a:t>
            </a:r>
            <a:r>
              <a:rPr lang="en-US" sz="2000" dirty="0" err="1"/>
              <a:t>Mr</a:t>
            </a:r>
            <a:r>
              <a:rPr lang="en-US" sz="2000" dirty="0"/>
              <a:t> Malcolm for application forms </a:t>
            </a:r>
          </a:p>
          <a:p>
            <a:pPr lvl="1"/>
            <a:r>
              <a:rPr lang="en-US" sz="2000" dirty="0"/>
              <a:t>Will go through a selection process </a:t>
            </a:r>
          </a:p>
        </p:txBody>
      </p:sp>
    </p:spTree>
    <p:extLst>
      <p:ext uri="{BB962C8B-B14F-4D97-AF65-F5344CB8AC3E}">
        <p14:creationId xmlns:p14="http://schemas.microsoft.com/office/powerpoint/2010/main" val="3820523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553325" cy="1376362"/>
          </a:xfrm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Non Scored VCE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530488" cy="4956175"/>
          </a:xfrm>
        </p:spPr>
        <p:txBody>
          <a:bodyPr/>
          <a:lstStyle/>
          <a:p>
            <a:endParaRPr lang="en-US" sz="1400" dirty="0">
              <a:solidFill>
                <a:srgbClr val="FFC000"/>
              </a:solidFill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/>
              <a:t>Epping Secondary College offers a non scored VCE program in year 12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AU" sz="1400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Students </a:t>
            </a:r>
            <a:r>
              <a:rPr lang="en-US" b="1" i="1" dirty="0"/>
              <a:t>will not </a:t>
            </a:r>
            <a:r>
              <a:rPr lang="en-US" dirty="0"/>
              <a:t>sit end of year exams , but will still generate a VCE certificate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AU" sz="1400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/>
              <a:t>Only to be used rarely and must align with: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tx1"/>
                </a:solidFill>
              </a:rPr>
              <a:t>Circumstances where a student’s welfare is going to be impacted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tx1"/>
                </a:solidFill>
              </a:rPr>
              <a:t>A genuine pathway goal – TAFE or work </a:t>
            </a:r>
          </a:p>
        </p:txBody>
      </p:sp>
    </p:spTree>
    <p:extLst>
      <p:ext uri="{BB962C8B-B14F-4D97-AF65-F5344CB8AC3E}">
        <p14:creationId xmlns:p14="http://schemas.microsoft.com/office/powerpoint/2010/main" val="1979565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2563546"/>
              </p:ext>
            </p:extLst>
          </p:nvPr>
        </p:nvGraphicFramePr>
        <p:xfrm>
          <a:off x="611560" y="1317036"/>
          <a:ext cx="4824536" cy="1584178"/>
        </p:xfrm>
        <a:graphic>
          <a:graphicData uri="http://schemas.openxmlformats.org/drawingml/2006/table">
            <a:tbl>
              <a:tblPr firstRow="1" firstCol="1" bandRow="1"/>
              <a:tblGrid>
                <a:gridCol w="1424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6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3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Unapproved absences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Total absences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Year 11 VCE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 periods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10 periods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Year 12 VCE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 periods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10 periods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VCAL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 periods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10 periods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VETis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 periods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 periods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158387"/>
              </p:ext>
            </p:extLst>
          </p:nvPr>
        </p:nvGraphicFramePr>
        <p:xfrm>
          <a:off x="395536" y="3068960"/>
          <a:ext cx="8444656" cy="36004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{8799B23B-EC83-4686-B30A-512413B5E67A}</a:tableStyleId>
              </a:tblPr>
              <a:tblGrid>
                <a:gridCol w="4522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1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010">
                <a:tc>
                  <a:txBody>
                    <a:bodyPr/>
                    <a:lstStyle/>
                    <a:p>
                      <a:pPr marL="395605">
                        <a:lnSpc>
                          <a:spcPts val="1330"/>
                        </a:lnSpc>
                        <a:spcAft>
                          <a:spcPts val="0"/>
                        </a:spcAft>
                      </a:pPr>
                      <a:r>
                        <a:rPr lang="en-AU" sz="1200" spc="-25" dirty="0">
                          <a:effectLst/>
                        </a:rPr>
                        <a:t>A</a:t>
                      </a:r>
                      <a:r>
                        <a:rPr lang="en-AU" sz="1200" spc="10" dirty="0">
                          <a:effectLst/>
                        </a:rPr>
                        <a:t>pp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20" dirty="0">
                          <a:effectLst/>
                        </a:rPr>
                        <a:t>v</a:t>
                      </a:r>
                      <a:r>
                        <a:rPr lang="en-AU" sz="1200" spc="5" dirty="0">
                          <a:effectLst/>
                        </a:rPr>
                        <a:t>e</a:t>
                      </a:r>
                      <a:r>
                        <a:rPr lang="en-AU" sz="1200" dirty="0">
                          <a:effectLst/>
                        </a:rPr>
                        <a:t>d</a:t>
                      </a:r>
                      <a:r>
                        <a:rPr lang="en-AU" sz="1200" spc="15" dirty="0">
                          <a:effectLst/>
                        </a:rPr>
                        <a:t> 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5" dirty="0">
                          <a:effectLst/>
                        </a:rPr>
                        <a:t>eas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dirty="0">
                          <a:effectLst/>
                        </a:rPr>
                        <a:t>s</a:t>
                      </a:r>
                      <a:r>
                        <a:rPr lang="en-AU" sz="1200" spc="5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fo</a:t>
                      </a:r>
                      <a:r>
                        <a:rPr lang="en-AU" sz="1200" dirty="0">
                          <a:effectLst/>
                        </a:rPr>
                        <a:t>r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5" dirty="0">
                          <a:effectLst/>
                        </a:rPr>
                        <a:t>a</a:t>
                      </a:r>
                      <a:r>
                        <a:rPr lang="en-AU" sz="1200" spc="10" dirty="0">
                          <a:effectLst/>
                        </a:rPr>
                        <a:t>b</a:t>
                      </a:r>
                      <a:r>
                        <a:rPr lang="en-AU" sz="1200" spc="-20" dirty="0">
                          <a:effectLst/>
                        </a:rPr>
                        <a:t>s</a:t>
                      </a:r>
                      <a:r>
                        <a:rPr lang="en-AU" sz="1200" spc="5" dirty="0">
                          <a:effectLst/>
                        </a:rPr>
                        <a:t>e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ce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3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  U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a</a:t>
                      </a:r>
                      <a:r>
                        <a:rPr lang="en-AU" sz="1200" spc="10" dirty="0">
                          <a:effectLst/>
                        </a:rPr>
                        <a:t>pp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20" dirty="0">
                          <a:effectLst/>
                        </a:rPr>
                        <a:t>v</a:t>
                      </a:r>
                      <a:r>
                        <a:rPr lang="en-AU" sz="1200" spc="5" dirty="0">
                          <a:effectLst/>
                        </a:rPr>
                        <a:t>e</a:t>
                      </a:r>
                      <a:r>
                        <a:rPr lang="en-AU" sz="1200" dirty="0">
                          <a:effectLst/>
                        </a:rPr>
                        <a:t>d</a:t>
                      </a:r>
                      <a:r>
                        <a:rPr lang="en-AU" sz="1200" spc="15" dirty="0">
                          <a:effectLst/>
                        </a:rPr>
                        <a:t> 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5" dirty="0">
                          <a:effectLst/>
                        </a:rPr>
                        <a:t>eas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dirty="0">
                          <a:effectLst/>
                        </a:rPr>
                        <a:t>s</a:t>
                      </a:r>
                      <a:r>
                        <a:rPr lang="en-AU" sz="1200" spc="5" dirty="0">
                          <a:effectLst/>
                        </a:rPr>
                        <a:t> </a:t>
                      </a:r>
                      <a:r>
                        <a:rPr lang="en-AU" sz="1200" spc="-15" dirty="0">
                          <a:effectLst/>
                        </a:rPr>
                        <a:t>f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dirty="0">
                          <a:effectLst/>
                        </a:rPr>
                        <a:t>r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5" dirty="0">
                          <a:effectLst/>
                        </a:rPr>
                        <a:t>a</a:t>
                      </a:r>
                      <a:r>
                        <a:rPr lang="en-AU" sz="1200" spc="10" dirty="0">
                          <a:effectLst/>
                        </a:rPr>
                        <a:t>b</a:t>
                      </a:r>
                      <a:r>
                        <a:rPr lang="en-AU" sz="1200" spc="5" dirty="0">
                          <a:effectLst/>
                        </a:rPr>
                        <a:t>se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ce</a:t>
                      </a:r>
                    </a:p>
                    <a:p>
                      <a:pPr>
                        <a:lnSpc>
                          <a:spcPts val="133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805"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-20" dirty="0">
                          <a:effectLst/>
                        </a:rPr>
                        <a:t>I</a:t>
                      </a:r>
                      <a:r>
                        <a:rPr lang="en-AU" sz="1200" spc="-5" dirty="0">
                          <a:effectLst/>
                        </a:rPr>
                        <a:t>ll</a:t>
                      </a:r>
                      <a:r>
                        <a:rPr lang="en-AU" sz="1200" spc="10" dirty="0">
                          <a:effectLst/>
                        </a:rPr>
                        <a:t>ne</a:t>
                      </a:r>
                      <a:r>
                        <a:rPr lang="en-AU" sz="1200" spc="-5" dirty="0">
                          <a:effectLst/>
                        </a:rPr>
                        <a:t>ss – medical certificate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-5" dirty="0">
                          <a:effectLst/>
                        </a:rPr>
                        <a:t>D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v</a:t>
                      </a:r>
                      <a:r>
                        <a:rPr lang="en-AU" sz="1200" spc="-15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dirty="0">
                          <a:effectLst/>
                        </a:rPr>
                        <a:t>g</a:t>
                      </a:r>
                      <a:r>
                        <a:rPr lang="en-AU" sz="1200" spc="15" dirty="0">
                          <a:effectLst/>
                        </a:rPr>
                        <a:t> </a:t>
                      </a:r>
                      <a:r>
                        <a:rPr lang="en-AU" sz="1200" spc="-5" dirty="0">
                          <a:effectLst/>
                        </a:rPr>
                        <a:t>l</a:t>
                      </a:r>
                      <a:r>
                        <a:rPr lang="en-AU" sz="1200" spc="10" dirty="0">
                          <a:effectLst/>
                        </a:rPr>
                        <a:t>es</a:t>
                      </a:r>
                      <a:r>
                        <a:rPr lang="en-AU" sz="1200" spc="-35" dirty="0">
                          <a:effectLst/>
                        </a:rPr>
                        <a:t>s</a:t>
                      </a:r>
                      <a:r>
                        <a:rPr lang="en-AU" sz="1200" spc="10" dirty="0">
                          <a:effectLst/>
                        </a:rPr>
                        <a:t>ons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080"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F</a:t>
                      </a:r>
                      <a:r>
                        <a:rPr lang="en-AU" sz="1200" spc="10" dirty="0">
                          <a:effectLst/>
                        </a:rPr>
                        <a:t>u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10" dirty="0">
                          <a:effectLst/>
                        </a:rPr>
                        <a:t>al </a:t>
                      </a:r>
                      <a:r>
                        <a:rPr lang="en-AU" sz="1200" spc="-5" dirty="0">
                          <a:effectLst/>
                        </a:rPr>
                        <a:t>– notice from paper and note from home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10" dirty="0">
                          <a:effectLst/>
                        </a:rPr>
                        <a:t>Pe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10" dirty="0">
                          <a:effectLst/>
                        </a:rPr>
                        <a:t>s</a:t>
                      </a:r>
                      <a:r>
                        <a:rPr lang="en-AU" sz="1200" spc="-25" dirty="0">
                          <a:effectLst/>
                        </a:rPr>
                        <a:t>o</a:t>
                      </a:r>
                      <a:r>
                        <a:rPr lang="en-AU" sz="1200" spc="10" dirty="0">
                          <a:effectLst/>
                        </a:rPr>
                        <a:t>na</a:t>
                      </a:r>
                      <a:r>
                        <a:rPr lang="en-AU" sz="1200" dirty="0">
                          <a:effectLst/>
                        </a:rPr>
                        <a:t>l 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s</a:t>
                      </a:r>
                      <a:r>
                        <a:rPr lang="en-AU" sz="1200" spc="-35" dirty="0">
                          <a:effectLst/>
                        </a:rPr>
                        <a:t>s</a:t>
                      </a:r>
                      <a:r>
                        <a:rPr lang="en-AU" sz="1200" spc="10" dirty="0">
                          <a:effectLst/>
                        </a:rPr>
                        <a:t>u</a:t>
                      </a:r>
                      <a:r>
                        <a:rPr lang="en-AU" sz="1200" spc="-15" dirty="0">
                          <a:effectLst/>
                        </a:rPr>
                        <a:t>e</a:t>
                      </a:r>
                      <a:r>
                        <a:rPr lang="en-AU" sz="1200" dirty="0">
                          <a:effectLst/>
                        </a:rPr>
                        <a:t>s</a:t>
                      </a:r>
                      <a:r>
                        <a:rPr lang="en-AU" sz="1200" spc="5" dirty="0">
                          <a:effectLst/>
                        </a:rPr>
                        <a:t> </a:t>
                      </a:r>
                      <a:r>
                        <a:rPr lang="en-AU" sz="1200" spc="-10" dirty="0">
                          <a:effectLst/>
                        </a:rPr>
                        <a:t>(</a:t>
                      </a:r>
                      <a:r>
                        <a:rPr lang="en-AU" sz="1200" spc="-5" dirty="0">
                          <a:effectLst/>
                        </a:rPr>
                        <a:t>wi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15" dirty="0">
                          <a:effectLst/>
                        </a:rPr>
                        <a:t>h</a:t>
                      </a:r>
                      <a:r>
                        <a:rPr lang="en-AU" sz="1200" spc="10" dirty="0">
                          <a:effectLst/>
                        </a:rPr>
                        <a:t>ou</a:t>
                      </a:r>
                      <a:r>
                        <a:rPr lang="en-AU" sz="1200" dirty="0">
                          <a:effectLst/>
                        </a:rPr>
                        <a:t>t</a:t>
                      </a:r>
                      <a:r>
                        <a:rPr lang="en-AU" sz="1200" spc="-35" dirty="0">
                          <a:effectLst/>
                        </a:rPr>
                        <a:t> </a:t>
                      </a:r>
                      <a:r>
                        <a:rPr lang="en-AU" sz="1200" spc="30" dirty="0">
                          <a:effectLst/>
                        </a:rPr>
                        <a:t>f</a:t>
                      </a:r>
                      <a:r>
                        <a:rPr lang="en-AU" sz="1200" spc="10" dirty="0">
                          <a:effectLst/>
                        </a:rPr>
                        <a:t>u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-20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he</a:t>
                      </a:r>
                      <a:r>
                        <a:rPr lang="en-AU" sz="1200" dirty="0">
                          <a:effectLst/>
                        </a:rPr>
                        <a:t>r</a:t>
                      </a:r>
                      <a:r>
                        <a:rPr lang="en-AU" sz="1200" spc="-20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-25" dirty="0">
                          <a:effectLst/>
                        </a:rPr>
                        <a:t>x</a:t>
                      </a:r>
                      <a:r>
                        <a:rPr lang="en-AU" sz="1200" spc="10" dirty="0">
                          <a:effectLst/>
                        </a:rPr>
                        <a:t>p</a:t>
                      </a:r>
                      <a:r>
                        <a:rPr lang="en-AU" sz="1200" spc="-5" dirty="0">
                          <a:effectLst/>
                        </a:rPr>
                        <a:t>l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-15" dirty="0">
                          <a:effectLst/>
                        </a:rPr>
                        <a:t>o</a:t>
                      </a:r>
                      <a:r>
                        <a:rPr lang="en-AU" sz="1200" spc="10" dirty="0">
                          <a:effectLst/>
                        </a:rPr>
                        <a:t>n)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080"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10" dirty="0">
                          <a:effectLst/>
                        </a:rPr>
                        <a:t>J</a:t>
                      </a:r>
                      <a:r>
                        <a:rPr lang="en-AU" sz="1200" dirty="0">
                          <a:effectLst/>
                        </a:rPr>
                        <a:t>ob</a:t>
                      </a:r>
                      <a:r>
                        <a:rPr lang="en-AU" sz="1200" spc="15" dirty="0">
                          <a:effectLst/>
                        </a:rPr>
                        <a:t> </a:t>
                      </a:r>
                      <a:r>
                        <a:rPr lang="en-AU" sz="1200" spc="-30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10" dirty="0">
                          <a:effectLst/>
                        </a:rPr>
                        <a:t>v</a:t>
                      </a:r>
                      <a:r>
                        <a:rPr lang="en-AU" sz="1200" spc="-40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ew </a:t>
                      </a:r>
                      <a:r>
                        <a:rPr lang="en-AU" sz="1200" spc="-5" dirty="0">
                          <a:effectLst/>
                        </a:rPr>
                        <a:t>– letter from employer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F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spc="-10" dirty="0">
                          <a:effectLst/>
                        </a:rPr>
                        <a:t>m</a:t>
                      </a:r>
                      <a:r>
                        <a:rPr lang="en-AU" sz="1200" spc="-5" dirty="0">
                          <a:effectLst/>
                        </a:rPr>
                        <a:t>il</a:t>
                      </a:r>
                      <a:r>
                        <a:rPr lang="en-AU" sz="1200" dirty="0">
                          <a:effectLst/>
                        </a:rPr>
                        <a:t>y</a:t>
                      </a:r>
                      <a:r>
                        <a:rPr lang="en-AU" sz="1200" spc="5" dirty="0">
                          <a:effectLst/>
                        </a:rPr>
                        <a:t> </a:t>
                      </a:r>
                      <a:r>
                        <a:rPr lang="en-AU" sz="1200" spc="-10" dirty="0">
                          <a:effectLst/>
                        </a:rPr>
                        <a:t>c</a:t>
                      </a:r>
                      <a:r>
                        <a:rPr lang="en-AU" sz="1200" spc="20" dirty="0">
                          <a:effectLst/>
                        </a:rPr>
                        <a:t>o</a:t>
                      </a:r>
                      <a:r>
                        <a:rPr lang="en-AU" sz="1200" spc="-10" dirty="0">
                          <a:effectLst/>
                        </a:rPr>
                        <a:t>mm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10" dirty="0">
                          <a:effectLst/>
                        </a:rPr>
                        <a:t>m</a:t>
                      </a:r>
                      <a:r>
                        <a:rPr lang="en-AU" sz="1200" spc="-15" dirty="0">
                          <a:effectLst/>
                        </a:rPr>
                        <a:t>e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dirty="0">
                          <a:effectLst/>
                        </a:rPr>
                        <a:t>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064">
                <a:tc>
                  <a:txBody>
                    <a:bodyPr/>
                    <a:lstStyle/>
                    <a:p>
                      <a:pPr marL="63500" marR="55245">
                        <a:lnSpc>
                          <a:spcPct val="100000"/>
                        </a:lnSpc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en-AU" sz="1200" spc="-30" dirty="0">
                          <a:effectLst/>
                        </a:rPr>
                        <a:t>M</a:t>
                      </a:r>
                      <a:r>
                        <a:rPr lang="en-AU" sz="1200" spc="10" dirty="0">
                          <a:effectLst/>
                        </a:rPr>
                        <a:t>ed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c</a:t>
                      </a:r>
                      <a:r>
                        <a:rPr lang="en-AU" sz="1200" dirty="0">
                          <a:effectLst/>
                        </a:rPr>
                        <a:t>a</a:t>
                      </a:r>
                      <a:r>
                        <a:rPr lang="en-AU" sz="1200" spc="-5" dirty="0">
                          <a:effectLst/>
                        </a:rPr>
                        <a:t>l</a:t>
                      </a:r>
                      <a:r>
                        <a:rPr lang="en-AU" sz="1200" spc="5" dirty="0">
                          <a:effectLst/>
                        </a:rPr>
                        <a:t>/</a:t>
                      </a:r>
                      <a:r>
                        <a:rPr lang="en-AU" sz="1200" spc="10" dirty="0">
                          <a:effectLst/>
                        </a:rPr>
                        <a:t>d</a:t>
                      </a:r>
                      <a:r>
                        <a:rPr lang="en-AU" sz="1200" spc="-15" dirty="0">
                          <a:effectLst/>
                        </a:rPr>
                        <a:t>e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spc="-20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dirty="0">
                          <a:effectLst/>
                        </a:rPr>
                        <a:t>l </a:t>
                      </a:r>
                      <a:r>
                        <a:rPr lang="en-AU" sz="1200" spc="-15" dirty="0">
                          <a:effectLst/>
                        </a:rPr>
                        <a:t>a</a:t>
                      </a:r>
                      <a:r>
                        <a:rPr lang="en-AU" sz="1200" spc="10" dirty="0">
                          <a:effectLst/>
                        </a:rPr>
                        <a:t>p</a:t>
                      </a:r>
                      <a:r>
                        <a:rPr lang="en-AU" sz="1200" spc="-15" dirty="0">
                          <a:effectLst/>
                        </a:rPr>
                        <a:t>p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30" dirty="0">
                          <a:effectLst/>
                        </a:rPr>
                        <a:t>m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dirty="0">
                          <a:effectLst/>
                        </a:rPr>
                        <a:t>s</a:t>
                      </a:r>
                      <a:r>
                        <a:rPr lang="en-AU" sz="1200" spc="5" dirty="0">
                          <a:effectLst/>
                        </a:rPr>
                        <a:t> </a:t>
                      </a:r>
                      <a:r>
                        <a:rPr lang="en-AU" sz="1200" spc="-10" dirty="0">
                          <a:effectLst/>
                        </a:rPr>
                        <a:t>(</a:t>
                      </a:r>
                      <a:r>
                        <a:rPr lang="en-AU" sz="1200" spc="-5" dirty="0">
                          <a:effectLst/>
                        </a:rPr>
                        <a:t>w</a:t>
                      </a:r>
                      <a:r>
                        <a:rPr lang="en-AU" sz="1200" spc="10" dirty="0">
                          <a:effectLst/>
                        </a:rPr>
                        <a:t>h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c</a:t>
                      </a:r>
                      <a:r>
                        <a:rPr lang="en-AU" sz="1200" dirty="0">
                          <a:effectLst/>
                        </a:rPr>
                        <a:t>h</a:t>
                      </a:r>
                      <a:r>
                        <a:rPr lang="en-AU" sz="1200" spc="-20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c</a:t>
                      </a:r>
                      <a:r>
                        <a:rPr lang="en-AU" sz="1200" spc="-25" dirty="0">
                          <a:effectLst/>
                        </a:rPr>
                        <a:t>a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dirty="0">
                          <a:effectLst/>
                        </a:rPr>
                        <a:t>t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be a</a:t>
                      </a:r>
                      <a:r>
                        <a:rPr lang="en-AU" sz="1200" spc="-10" dirty="0">
                          <a:effectLst/>
                        </a:rPr>
                        <a:t>rr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10" dirty="0">
                          <a:effectLst/>
                        </a:rPr>
                        <a:t>g</a:t>
                      </a:r>
                      <a:r>
                        <a:rPr lang="en-AU" sz="1200" spc="-15" dirty="0">
                          <a:effectLst/>
                        </a:rPr>
                        <a:t>e</a:t>
                      </a:r>
                      <a:r>
                        <a:rPr lang="en-AU" sz="1200" dirty="0">
                          <a:effectLst/>
                        </a:rPr>
                        <a:t>d</a:t>
                      </a:r>
                      <a:r>
                        <a:rPr lang="en-AU" sz="1200" spc="15" dirty="0">
                          <a:effectLst/>
                        </a:rPr>
                        <a:t> </a:t>
                      </a:r>
                      <a:r>
                        <a:rPr lang="en-AU" sz="1200" spc="-15" dirty="0">
                          <a:effectLst/>
                        </a:rPr>
                        <a:t>o</a:t>
                      </a:r>
                      <a:r>
                        <a:rPr lang="en-AU" sz="1200" spc="10" dirty="0">
                          <a:effectLst/>
                        </a:rPr>
                        <a:t>u</a:t>
                      </a:r>
                      <a:r>
                        <a:rPr lang="en-AU" sz="1200" dirty="0">
                          <a:effectLst/>
                        </a:rPr>
                        <a:t>t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-15" dirty="0">
                          <a:effectLst/>
                        </a:rPr>
                        <a:t>o</a:t>
                      </a:r>
                      <a:r>
                        <a:rPr lang="en-AU" sz="1200" dirty="0">
                          <a:effectLst/>
                        </a:rPr>
                        <a:t>f</a:t>
                      </a:r>
                      <a:r>
                        <a:rPr lang="en-AU" sz="1200" spc="10" dirty="0">
                          <a:effectLst/>
                        </a:rPr>
                        <a:t> c</a:t>
                      </a:r>
                      <a:r>
                        <a:rPr lang="en-AU" sz="1200" spc="-15" dirty="0">
                          <a:effectLst/>
                        </a:rPr>
                        <a:t>l</a:t>
                      </a:r>
                      <a:r>
                        <a:rPr lang="en-AU" sz="1200" spc="10" dirty="0">
                          <a:effectLst/>
                        </a:rPr>
                        <a:t>as</a:t>
                      </a:r>
                      <a:r>
                        <a:rPr lang="en-AU" sz="1200" dirty="0">
                          <a:effectLst/>
                        </a:rPr>
                        <a:t>s</a:t>
                      </a:r>
                      <a:r>
                        <a:rPr lang="en-AU" sz="1200" spc="-30" dirty="0">
                          <a:effectLst/>
                        </a:rPr>
                        <a:t> 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-10" dirty="0">
                          <a:effectLst/>
                        </a:rPr>
                        <a:t>m</a:t>
                      </a:r>
                      <a:r>
                        <a:rPr lang="en-AU" sz="1200" spc="10" dirty="0">
                          <a:effectLst/>
                        </a:rPr>
                        <a:t>e) </a:t>
                      </a:r>
                      <a:r>
                        <a:rPr lang="en-AU" sz="1200" spc="-5" dirty="0">
                          <a:effectLst/>
                        </a:rPr>
                        <a:t>– medical certificate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10" dirty="0">
                          <a:effectLst/>
                        </a:rPr>
                        <a:t>SA</a:t>
                      </a:r>
                      <a:r>
                        <a:rPr lang="en-AU" sz="1200" dirty="0">
                          <a:effectLst/>
                        </a:rPr>
                        <a:t>C /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SA</a:t>
                      </a:r>
                      <a:r>
                        <a:rPr lang="en-AU" sz="1200" dirty="0">
                          <a:effectLst/>
                        </a:rPr>
                        <a:t>T</a:t>
                      </a:r>
                      <a:r>
                        <a:rPr lang="en-AU" sz="1200" spc="-20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p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-15" dirty="0">
                          <a:effectLst/>
                        </a:rPr>
                        <a:t>ep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-15" dirty="0">
                          <a:effectLst/>
                        </a:rPr>
                        <a:t>o</a:t>
                      </a:r>
                      <a:r>
                        <a:rPr lang="en-AU" sz="1200" dirty="0">
                          <a:effectLst/>
                        </a:rPr>
                        <a:t>n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dirty="0">
                          <a:effectLst/>
                        </a:rPr>
                        <a:t>r </a:t>
                      </a:r>
                      <a:r>
                        <a:rPr lang="en-AU" sz="1200" spc="10" dirty="0">
                          <a:effectLst/>
                        </a:rPr>
                        <a:t>c</a:t>
                      </a:r>
                      <a:r>
                        <a:rPr lang="en-AU" sz="1200" dirty="0">
                          <a:effectLst/>
                        </a:rPr>
                        <a:t>o</a:t>
                      </a:r>
                      <a:r>
                        <a:rPr lang="en-AU" sz="1200" spc="-30" dirty="0">
                          <a:effectLst/>
                        </a:rPr>
                        <a:t>m</a:t>
                      </a:r>
                      <a:r>
                        <a:rPr lang="en-AU" sz="1200" spc="10" dirty="0">
                          <a:effectLst/>
                        </a:rPr>
                        <a:t>p</a:t>
                      </a:r>
                      <a:r>
                        <a:rPr lang="en-AU" sz="1200" spc="-5" dirty="0">
                          <a:effectLst/>
                        </a:rPr>
                        <a:t>l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30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dirty="0">
                          <a:effectLst/>
                        </a:rPr>
                        <a:t>n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-15" dirty="0">
                          <a:effectLst/>
                        </a:rPr>
                        <a:t>o</a:t>
                      </a:r>
                      <a:r>
                        <a:rPr lang="en-AU" sz="1200" dirty="0">
                          <a:effectLst/>
                        </a:rPr>
                        <a:t>f</a:t>
                      </a:r>
                      <a:r>
                        <a:rPr lang="en-AU" sz="1200" spc="40" dirty="0">
                          <a:effectLst/>
                        </a:rPr>
                        <a:t> </a:t>
                      </a:r>
                      <a:r>
                        <a:rPr lang="en-AU" sz="1200" spc="-30" dirty="0">
                          <a:effectLst/>
                        </a:rPr>
                        <a:t>w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dirty="0">
                          <a:effectLst/>
                        </a:rPr>
                        <a:t>k</a:t>
                      </a:r>
                      <a:r>
                        <a:rPr lang="en-AU" sz="1200" spc="5" dirty="0">
                          <a:effectLst/>
                        </a:rPr>
                        <a:t> </a:t>
                      </a:r>
                      <a:r>
                        <a:rPr lang="en-AU" sz="1200" spc="-15" dirty="0">
                          <a:effectLst/>
                        </a:rPr>
                        <a:t>d</a:t>
                      </a:r>
                      <a:r>
                        <a:rPr lang="en-AU" sz="1200" spc="10" dirty="0">
                          <a:effectLst/>
                        </a:rPr>
                        <a:t>u</a:t>
                      </a:r>
                      <a:r>
                        <a:rPr lang="en-AU" sz="1200" dirty="0">
                          <a:effectLst/>
                        </a:rPr>
                        <a:t>e 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dirty="0">
                          <a:effectLst/>
                        </a:rPr>
                        <a:t>n</a:t>
                      </a:r>
                      <a:r>
                        <a:rPr lang="en-AU" sz="1200" spc="15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20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he</a:t>
                      </a:r>
                      <a:r>
                        <a:rPr lang="en-AU" sz="1200" dirty="0">
                          <a:effectLst/>
                        </a:rPr>
                        <a:t>r</a:t>
                      </a:r>
                      <a:r>
                        <a:rPr lang="en-AU" sz="1200" spc="-25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s</a:t>
                      </a:r>
                      <a:r>
                        <a:rPr lang="en-AU" sz="1200" spc="-25" dirty="0">
                          <a:effectLst/>
                        </a:rPr>
                        <a:t>u</a:t>
                      </a:r>
                      <a:r>
                        <a:rPr lang="en-AU" sz="1200" spc="10" dirty="0">
                          <a:effectLst/>
                        </a:rPr>
                        <a:t>b</a:t>
                      </a:r>
                      <a:r>
                        <a:rPr lang="en-AU" sz="1200" spc="-5" dirty="0">
                          <a:effectLst/>
                        </a:rPr>
                        <a:t>j</a:t>
                      </a:r>
                      <a:r>
                        <a:rPr lang="en-AU" sz="1200" spc="10" dirty="0">
                          <a:effectLst/>
                        </a:rPr>
                        <a:t>ec</a:t>
                      </a:r>
                      <a:r>
                        <a:rPr lang="en-AU" sz="1200" spc="-5" dirty="0">
                          <a:effectLst/>
                        </a:rPr>
                        <a:t>t</a:t>
                      </a:r>
                      <a:r>
                        <a:rPr lang="en-AU" sz="1200" dirty="0">
                          <a:effectLst/>
                        </a:rPr>
                        <a:t>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160"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-5" dirty="0">
                          <a:effectLst/>
                        </a:rPr>
                        <a:t>C</a:t>
                      </a:r>
                      <a:r>
                        <a:rPr lang="en-AU" sz="1200" spc="10" dirty="0">
                          <a:effectLst/>
                        </a:rPr>
                        <a:t>ou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dirty="0">
                          <a:effectLst/>
                        </a:rPr>
                        <a:t>t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spc="-15" dirty="0">
                          <a:effectLst/>
                        </a:rPr>
                        <a:t>p</a:t>
                      </a:r>
                      <a:r>
                        <a:rPr lang="en-AU" sz="1200" spc="10" dirty="0">
                          <a:effectLst/>
                        </a:rPr>
                        <a:t>po</a:t>
                      </a:r>
                      <a:r>
                        <a:rPr lang="en-AU" sz="1200" spc="-30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10" dirty="0">
                          <a:effectLst/>
                        </a:rPr>
                        <a:t>m</a:t>
                      </a:r>
                      <a:r>
                        <a:rPr lang="en-AU" sz="1200" spc="-15" dirty="0">
                          <a:effectLst/>
                        </a:rPr>
                        <a:t>e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dirty="0">
                          <a:effectLst/>
                        </a:rPr>
                        <a:t>s</a:t>
                      </a:r>
                      <a:r>
                        <a:rPr lang="en-AU" sz="1200" spc="10" dirty="0">
                          <a:effectLst/>
                        </a:rPr>
                        <a:t> and </a:t>
                      </a:r>
                      <a:r>
                        <a:rPr lang="en-AU" sz="1200" spc="-25" dirty="0">
                          <a:effectLst/>
                        </a:rPr>
                        <a:t>c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15" dirty="0">
                          <a:effectLst/>
                        </a:rPr>
                        <a:t>u</a:t>
                      </a:r>
                      <a:r>
                        <a:rPr lang="en-AU" sz="1200" spc="10" dirty="0">
                          <a:effectLst/>
                        </a:rPr>
                        <a:t>ns</a:t>
                      </a:r>
                      <a:r>
                        <a:rPr lang="en-AU" sz="1200" dirty="0">
                          <a:effectLst/>
                        </a:rPr>
                        <a:t>e</a:t>
                      </a:r>
                      <a:r>
                        <a:rPr lang="en-AU" sz="1200" spc="-5" dirty="0">
                          <a:effectLst/>
                        </a:rPr>
                        <a:t>lli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dirty="0">
                          <a:effectLst/>
                        </a:rPr>
                        <a:t>g – letter from the court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10" dirty="0">
                          <a:effectLst/>
                        </a:rPr>
                        <a:t>Pa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 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-30" dirty="0">
                          <a:effectLst/>
                        </a:rPr>
                        <a:t>m</a:t>
                      </a:r>
                      <a:r>
                        <a:rPr lang="en-AU" sz="1200" dirty="0">
                          <a:effectLst/>
                        </a:rPr>
                        <a:t>e</a:t>
                      </a:r>
                      <a:r>
                        <a:rPr lang="en-AU" sz="1200" spc="15" dirty="0">
                          <a:effectLst/>
                        </a:rPr>
                        <a:t> </a:t>
                      </a:r>
                      <a:r>
                        <a:rPr lang="en-AU" sz="1200" spc="-5" dirty="0">
                          <a:effectLst/>
                        </a:rPr>
                        <a:t>w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dirty="0">
                          <a:effectLst/>
                        </a:rPr>
                        <a:t>k</a:t>
                      </a:r>
                      <a:r>
                        <a:rPr lang="en-AU" sz="1200" spc="-20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c</a:t>
                      </a:r>
                      <a:r>
                        <a:rPr lang="en-AU" sz="1200" dirty="0">
                          <a:effectLst/>
                        </a:rPr>
                        <a:t>o</a:t>
                      </a:r>
                      <a:r>
                        <a:rPr lang="en-AU" sz="1200" spc="-10" dirty="0">
                          <a:effectLst/>
                        </a:rPr>
                        <a:t>mm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10" dirty="0">
                          <a:effectLst/>
                        </a:rPr>
                        <a:t>m</a:t>
                      </a:r>
                      <a:r>
                        <a:rPr lang="en-AU" sz="1200" spc="-15" dirty="0">
                          <a:effectLst/>
                        </a:rPr>
                        <a:t>e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dirty="0">
                          <a:effectLst/>
                        </a:rPr>
                        <a:t>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160"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-5" dirty="0">
                          <a:effectLst/>
                        </a:rPr>
                        <a:t>C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5" dirty="0">
                          <a:effectLst/>
                        </a:rPr>
                        <a:t>ll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-15" dirty="0">
                          <a:effectLst/>
                        </a:rPr>
                        <a:t>g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5" dirty="0">
                          <a:effectLst/>
                        </a:rPr>
                        <a:t>/</a:t>
                      </a:r>
                      <a:r>
                        <a:rPr lang="en-AU" sz="1200" spc="-15" dirty="0">
                          <a:effectLst/>
                        </a:rPr>
                        <a:t>S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spc="-20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5" dirty="0">
                          <a:effectLst/>
                        </a:rPr>
                        <a:t>/</a:t>
                      </a:r>
                      <a:r>
                        <a:rPr lang="en-AU" sz="1200" spc="-30" dirty="0">
                          <a:effectLst/>
                        </a:rPr>
                        <a:t>N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-15" dirty="0">
                          <a:effectLst/>
                        </a:rPr>
                        <a:t>o</a:t>
                      </a:r>
                      <a:r>
                        <a:rPr lang="en-AU" sz="1200" spc="10" dirty="0">
                          <a:effectLst/>
                        </a:rPr>
                        <a:t>na</a:t>
                      </a:r>
                      <a:r>
                        <a:rPr lang="en-AU" sz="1200" dirty="0">
                          <a:effectLst/>
                        </a:rPr>
                        <a:t>l </a:t>
                      </a:r>
                      <a:r>
                        <a:rPr lang="en-AU" sz="1200" spc="-30" dirty="0">
                          <a:effectLst/>
                        </a:rPr>
                        <a:t>r</a:t>
                      </a:r>
                      <a:r>
                        <a:rPr lang="en-AU" sz="1200" spc="10" dirty="0">
                          <a:effectLst/>
                        </a:rPr>
                        <a:t>ep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-25" dirty="0">
                          <a:effectLst/>
                        </a:rPr>
                        <a:t>s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30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dirty="0">
                          <a:effectLst/>
                        </a:rPr>
                        <a:t>n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dirty="0">
                          <a:effectLst/>
                        </a:rPr>
                        <a:t>n</a:t>
                      </a:r>
                      <a:r>
                        <a:rPr lang="en-AU" sz="1200" spc="15" dirty="0">
                          <a:effectLst/>
                        </a:rPr>
                        <a:t> </a:t>
                      </a:r>
                      <a:r>
                        <a:rPr lang="en-AU" sz="1200" spc="-25" dirty="0">
                          <a:effectLst/>
                        </a:rPr>
                        <a:t>s</a:t>
                      </a:r>
                      <a:r>
                        <a:rPr lang="en-AU" sz="1200" spc="10" dirty="0">
                          <a:effectLst/>
                        </a:rPr>
                        <a:t>po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dirty="0">
                          <a:effectLst/>
                        </a:rPr>
                        <a:t>t – if outside school, letter from coach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40005">
                        <a:lnSpc>
                          <a:spcPts val="1250"/>
                        </a:lnSpc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AU" sz="1200" spc="10" dirty="0">
                          <a:effectLst/>
                        </a:rPr>
                        <a:t>S</a:t>
                      </a:r>
                      <a:r>
                        <a:rPr lang="en-AU" sz="1200" spc="-5" dirty="0">
                          <a:effectLst/>
                        </a:rPr>
                        <a:t>l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-15" dirty="0">
                          <a:effectLst/>
                        </a:rPr>
                        <a:t>e</a:t>
                      </a:r>
                      <a:r>
                        <a:rPr lang="en-AU" sz="1200" spc="10" dirty="0">
                          <a:effectLst/>
                        </a:rPr>
                        <a:t>p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dirty="0">
                          <a:effectLst/>
                        </a:rPr>
                        <a:t>g</a:t>
                      </a:r>
                      <a:r>
                        <a:rPr lang="en-AU" sz="1200" spc="15" dirty="0">
                          <a:effectLst/>
                        </a:rPr>
                        <a:t> 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dirty="0">
                          <a:effectLst/>
                        </a:rPr>
                        <a:t>n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dirty="0">
                          <a:effectLst/>
                        </a:rPr>
                        <a:t>r </a:t>
                      </a:r>
                      <a:r>
                        <a:rPr lang="en-AU" sz="1200" spc="-10" dirty="0">
                          <a:effectLst/>
                        </a:rPr>
                        <a:t>m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ss</a:t>
                      </a:r>
                      <a:r>
                        <a:rPr lang="en-AU" sz="1200" spc="-25" dirty="0">
                          <a:effectLst/>
                        </a:rPr>
                        <a:t>i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dirty="0">
                          <a:effectLst/>
                        </a:rPr>
                        <a:t>g</a:t>
                      </a:r>
                      <a:r>
                        <a:rPr lang="en-AU" sz="1200" spc="15" dirty="0">
                          <a:effectLst/>
                        </a:rPr>
                        <a:t> </a:t>
                      </a:r>
                      <a:r>
                        <a:rPr lang="en-AU" sz="1200" spc="-20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h</a:t>
                      </a:r>
                      <a:r>
                        <a:rPr lang="en-AU" sz="1200" dirty="0">
                          <a:effectLst/>
                        </a:rPr>
                        <a:t>e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-15" dirty="0">
                          <a:effectLst/>
                        </a:rPr>
                        <a:t>b</a:t>
                      </a:r>
                      <a:r>
                        <a:rPr lang="en-AU" sz="1200" spc="10" dirty="0">
                          <a:effectLst/>
                        </a:rPr>
                        <a:t>us</a:t>
                      </a:r>
                      <a:r>
                        <a:rPr lang="en-AU" sz="1200" spc="-5" dirty="0">
                          <a:effectLst/>
                        </a:rPr>
                        <a:t> C</a:t>
                      </a:r>
                      <a:r>
                        <a:rPr lang="en-AU" sz="1200" spc="10" dirty="0">
                          <a:effectLst/>
                        </a:rPr>
                        <a:t>a</a:t>
                      </a:r>
                      <a:r>
                        <a:rPr lang="en-AU" sz="1200" dirty="0">
                          <a:effectLst/>
                        </a:rPr>
                        <a:t>r 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dirty="0">
                          <a:effectLst/>
                        </a:rPr>
                        <a:t>r </a:t>
                      </a:r>
                      <a:r>
                        <a:rPr lang="en-AU" sz="1200" spc="10" dirty="0">
                          <a:effectLst/>
                        </a:rPr>
                        <a:t>b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-25" dirty="0">
                          <a:effectLst/>
                        </a:rPr>
                        <a:t>k</a:t>
                      </a:r>
                      <a:r>
                        <a:rPr lang="en-AU" sz="1200" dirty="0">
                          <a:effectLst/>
                        </a:rPr>
                        <a:t>e</a:t>
                      </a:r>
                      <a:r>
                        <a:rPr lang="en-AU" sz="1200" spc="-10" dirty="0">
                          <a:effectLst/>
                        </a:rPr>
                        <a:t> </a:t>
                      </a:r>
                      <a:r>
                        <a:rPr lang="en-AU" sz="1200" spc="10" dirty="0">
                          <a:effectLst/>
                        </a:rPr>
                        <a:t>b</a:t>
                      </a:r>
                      <a:r>
                        <a:rPr lang="en-AU" sz="1200" spc="-10" dirty="0">
                          <a:effectLst/>
                        </a:rPr>
                        <a:t>r</a:t>
                      </a:r>
                      <a:r>
                        <a:rPr lang="en-AU" sz="1200" spc="10" dirty="0">
                          <a:effectLst/>
                        </a:rPr>
                        <a:t>e</a:t>
                      </a:r>
                      <a:r>
                        <a:rPr lang="en-AU" sz="1200" spc="-15" dirty="0">
                          <a:effectLst/>
                        </a:rPr>
                        <a:t>a</a:t>
                      </a:r>
                      <a:r>
                        <a:rPr lang="en-AU" sz="1200" spc="10" dirty="0">
                          <a:effectLst/>
                        </a:rPr>
                        <a:t>k</a:t>
                      </a:r>
                      <a:r>
                        <a:rPr lang="en-AU" sz="1200" spc="-25" dirty="0">
                          <a:effectLst/>
                        </a:rPr>
                        <a:t>d</a:t>
                      </a:r>
                      <a:r>
                        <a:rPr lang="en-AU" sz="1200" spc="10" dirty="0">
                          <a:effectLst/>
                        </a:rPr>
                        <a:t>o</a:t>
                      </a:r>
                      <a:r>
                        <a:rPr lang="en-AU" sz="1200" spc="-5" dirty="0">
                          <a:effectLst/>
                        </a:rPr>
                        <a:t>w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180"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10" dirty="0">
                          <a:effectLst/>
                        </a:rPr>
                        <a:t>L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c</a:t>
                      </a:r>
                      <a:r>
                        <a:rPr lang="en-AU" sz="1200" dirty="0">
                          <a:effectLst/>
                        </a:rPr>
                        <a:t>e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10" dirty="0">
                          <a:effectLst/>
                        </a:rPr>
                        <a:t>s</a:t>
                      </a:r>
                      <a:r>
                        <a:rPr lang="en-AU" sz="1200" dirty="0">
                          <a:effectLst/>
                        </a:rPr>
                        <a:t>e</a:t>
                      </a:r>
                      <a:r>
                        <a:rPr lang="en-AU" sz="1200" spc="-20" dirty="0">
                          <a:effectLst/>
                        </a:rPr>
                        <a:t> 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es</a:t>
                      </a:r>
                      <a:r>
                        <a:rPr lang="en-AU" sz="1200" spc="-5" dirty="0">
                          <a:effectLst/>
                        </a:rPr>
                        <a:t>t</a:t>
                      </a:r>
                      <a:r>
                        <a:rPr lang="en-AU" sz="1200" spc="-30" dirty="0">
                          <a:effectLst/>
                        </a:rPr>
                        <a:t>i</a:t>
                      </a:r>
                      <a:r>
                        <a:rPr lang="en-AU" sz="1200" spc="10" dirty="0">
                          <a:effectLst/>
                        </a:rPr>
                        <a:t>ng (one attempt only) - receipt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269875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Supporting upset friends or timetable mix-ups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954"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10" dirty="0">
                          <a:effectLst/>
                        </a:rPr>
                        <a:t>Year 12 Examinations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04825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AU" sz="1200" spc="-5" dirty="0">
                          <a:effectLst/>
                        </a:rPr>
                        <a:t>C</a:t>
                      </a:r>
                      <a:r>
                        <a:rPr lang="en-AU" sz="1200" spc="-15" dirty="0">
                          <a:effectLst/>
                        </a:rPr>
                        <a:t>e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10" dirty="0">
                          <a:effectLst/>
                        </a:rPr>
                        <a:t>re</a:t>
                      </a:r>
                      <a:r>
                        <a:rPr lang="en-AU" sz="1200" spc="-5" dirty="0">
                          <a:effectLst/>
                        </a:rPr>
                        <a:t>li</a:t>
                      </a:r>
                      <a:r>
                        <a:rPr lang="en-AU" sz="1200" spc="10" dirty="0">
                          <a:effectLst/>
                        </a:rPr>
                        <a:t>nk a</a:t>
                      </a:r>
                      <a:r>
                        <a:rPr lang="en-AU" sz="1200" spc="-15" dirty="0">
                          <a:effectLst/>
                        </a:rPr>
                        <a:t>p</a:t>
                      </a:r>
                      <a:r>
                        <a:rPr lang="en-AU" sz="1200" spc="10" dirty="0">
                          <a:effectLst/>
                        </a:rPr>
                        <a:t>po</a:t>
                      </a:r>
                      <a:r>
                        <a:rPr lang="en-AU" sz="1200" spc="-5" dirty="0">
                          <a:effectLst/>
                        </a:rPr>
                        <a:t>i</a:t>
                      </a:r>
                      <a:r>
                        <a:rPr lang="en-AU" sz="1200" spc="-15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spc="-10" dirty="0">
                          <a:effectLst/>
                        </a:rPr>
                        <a:t>m</a:t>
                      </a:r>
                      <a:r>
                        <a:rPr lang="en-AU" sz="1200" spc="-15" dirty="0">
                          <a:effectLst/>
                        </a:rPr>
                        <a:t>e</a:t>
                      </a:r>
                      <a:r>
                        <a:rPr lang="en-AU" sz="1200" spc="10" dirty="0">
                          <a:effectLst/>
                        </a:rPr>
                        <a:t>n</a:t>
                      </a:r>
                      <a:r>
                        <a:rPr lang="en-AU" sz="1200" spc="5" dirty="0">
                          <a:effectLst/>
                        </a:rPr>
                        <a:t>t</a:t>
                      </a:r>
                      <a:r>
                        <a:rPr lang="en-AU" sz="1200" dirty="0">
                          <a:effectLst/>
                        </a:rPr>
                        <a:t>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954"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1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04825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AU" sz="1200" spc="-5" dirty="0">
                          <a:effectLst/>
                        </a:rPr>
                        <a:t>Family holiday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954">
                <a:tc>
                  <a:txBody>
                    <a:bodyPr/>
                    <a:lstStyle/>
                    <a:p>
                      <a:pPr marL="635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spc="1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04825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AU" sz="1200" spc="-5" dirty="0">
                          <a:effectLst/>
                        </a:rPr>
                        <a:t>Note from parent or guardian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0" b="16841"/>
          <a:stretch/>
        </p:blipFill>
        <p:spPr>
          <a:xfrm>
            <a:off x="6948264" y="1772816"/>
            <a:ext cx="1891928" cy="112839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28708"/>
            <a:ext cx="8146479" cy="1376362"/>
          </a:xfrm>
        </p:spPr>
        <p:txBody>
          <a:bodyPr/>
          <a:lstStyle/>
          <a:p>
            <a:r>
              <a:rPr lang="en-AU" sz="3200" dirty="0">
                <a:solidFill>
                  <a:schemeClr val="accent6">
                    <a:lumMod val="50000"/>
                  </a:schemeClr>
                </a:solidFill>
              </a:rPr>
              <a:t>VCE Attendance Policy and Procedures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132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826375" cy="1376362"/>
          </a:xfrm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Three Year VCE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32694"/>
            <a:ext cx="8559850" cy="4954344"/>
          </a:xfrm>
        </p:spPr>
        <p:txBody>
          <a:bodyPr/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US" dirty="0"/>
              <a:t>At Epping Secondary College an option to complete VCE studies over three years is available to some students who would benefit from such a program </a:t>
            </a:r>
            <a:r>
              <a:rPr lang="en-US" dirty="0" err="1"/>
              <a:t>eg</a:t>
            </a:r>
            <a:endParaRPr lang="en-US" dirty="0"/>
          </a:p>
          <a:p>
            <a:pPr lvl="1"/>
            <a:r>
              <a:rPr lang="en-US" sz="2400" i="1" dirty="0">
                <a:solidFill>
                  <a:schemeClr val="tx1"/>
                </a:solidFill>
              </a:rPr>
              <a:t>EAL learners who need more time to develop their English literacy</a:t>
            </a:r>
          </a:p>
          <a:p>
            <a:pPr lvl="1"/>
            <a:r>
              <a:rPr lang="en-US" sz="2400" i="1" dirty="0">
                <a:solidFill>
                  <a:schemeClr val="tx1"/>
                </a:solidFill>
              </a:rPr>
              <a:t>Positive Case Managed students </a:t>
            </a:r>
          </a:p>
          <a:p>
            <a:pPr lvl="2"/>
            <a:r>
              <a:rPr lang="en-US" i="1" dirty="0">
                <a:solidFill>
                  <a:schemeClr val="tx1"/>
                </a:solidFill>
              </a:rPr>
              <a:t>Extended absences</a:t>
            </a:r>
          </a:p>
          <a:p>
            <a:pPr lvl="2"/>
            <a:r>
              <a:rPr lang="en-US" i="1" dirty="0">
                <a:solidFill>
                  <a:schemeClr val="tx1"/>
                </a:solidFill>
              </a:rPr>
              <a:t>Not meeting VCE unit requirements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7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1043608" y="260648"/>
            <a:ext cx="7543800" cy="1431925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Post VCE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395536" y="1916832"/>
            <a:ext cx="7543800" cy="4537075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Completion of the VCE certificate can lead the student onto further study at either University or TAFE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endParaRPr lang="en-US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Access to </a:t>
            </a:r>
            <a:r>
              <a:rPr lang="en-AU" i="1" dirty="0"/>
              <a:t>most</a:t>
            </a:r>
            <a:r>
              <a:rPr lang="en-AU" dirty="0"/>
              <a:t> TAFE courses is still available to Non Scored VCE students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endParaRPr lang="en-AU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Many University courses also have </a:t>
            </a:r>
            <a:r>
              <a:rPr lang="en-AU" i="1" dirty="0"/>
              <a:t>subject prerequisites</a:t>
            </a:r>
            <a:r>
              <a:rPr lang="en-AU" dirty="0"/>
              <a:t> that students need to be aware of – students need to check these before selecting subjects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423295"/>
              </p:ext>
            </p:extLst>
          </p:nvPr>
        </p:nvGraphicFramePr>
        <p:xfrm>
          <a:off x="539552" y="1628800"/>
          <a:ext cx="7920879" cy="4896544"/>
        </p:xfrm>
        <a:graphic>
          <a:graphicData uri="http://schemas.openxmlformats.org/drawingml/2006/table">
            <a:tbl>
              <a:tblPr/>
              <a:tblGrid>
                <a:gridCol w="1103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7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1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06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3766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Year 11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English 1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Biology 1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Psychology 1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General Maths 1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Sociology</a:t>
                      </a:r>
                      <a:r>
                        <a:rPr lang="en-AU" sz="1200" baseline="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Health 1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642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English 2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Biology 2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Psychology 2 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General Maths 2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Sociology</a:t>
                      </a:r>
                      <a:r>
                        <a:rPr lang="en-AU" sz="1200" baseline="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Health 1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0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Year 12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English 3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Biology 3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Psychology 3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Further Maths 3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Sociology</a:t>
                      </a:r>
                      <a:r>
                        <a:rPr lang="en-AU" sz="1200" baseline="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200" dirty="0">
                        <a:solidFill>
                          <a:schemeClr val="tx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1704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English 4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20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Biology 4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Psychology 4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Further Maths 4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Sociology</a:t>
                      </a:r>
                      <a:r>
                        <a:rPr lang="en-AU" sz="1200" baseline="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AU" sz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200" dirty="0">
                        <a:solidFill>
                          <a:schemeClr val="tx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55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Employment</a:t>
                      </a:r>
                      <a:endParaRPr lang="en-AU" sz="1400">
                        <a:solidFill>
                          <a:schemeClr val="tx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TAFE</a:t>
                      </a:r>
                      <a:endParaRPr lang="en-AU" sz="1400" dirty="0">
                        <a:solidFill>
                          <a:schemeClr val="tx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Tertiary</a:t>
                      </a:r>
                      <a:endParaRPr lang="en-AU" sz="1400" dirty="0">
                        <a:solidFill>
                          <a:schemeClr val="tx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1961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Beauty Therapist, Teaching*, Childcare, Social Work, Nursing Psychology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*May require maths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Childcare, Beauty Therapy, Community Services, Youth Work, Disability Studies, Welfare Studies, Nurse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Nursing, Social Work, Psychology, Education, Youth Work, Public Health, Speech Pathology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95536" y="404664"/>
            <a:ext cx="7272808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en-AU" sz="3400" dirty="0">
                <a:solidFill>
                  <a:schemeClr val="accent6">
                    <a:lumMod val="50000"/>
                  </a:schemeClr>
                </a:solidFill>
                <a:latin typeface="+mj-lt"/>
                <a:ea typeface="Calibri" pitchFamily="34" charset="0"/>
                <a:cs typeface="Arial" pitchFamily="34" charset="0"/>
              </a:rPr>
              <a:t>Example of a VCE program: </a:t>
            </a:r>
          </a:p>
          <a:p>
            <a:pPr eaLnBrk="0" hangingPunct="0">
              <a:defRPr/>
            </a:pPr>
            <a:r>
              <a:rPr lang="en-AU" sz="3400" dirty="0">
                <a:solidFill>
                  <a:schemeClr val="accent6">
                    <a:lumMod val="50000"/>
                  </a:schemeClr>
                </a:solidFill>
                <a:latin typeface="+mj-lt"/>
                <a:ea typeface="Calibri" pitchFamily="34" charset="0"/>
                <a:cs typeface="Arial" pitchFamily="34" charset="0"/>
              </a:rPr>
              <a:t>Science – Behavioural</a:t>
            </a:r>
            <a:endParaRPr lang="en-AU" sz="3400" dirty="0">
              <a:solidFill>
                <a:schemeClr val="accent6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467544" y="2852936"/>
            <a:ext cx="8496944" cy="3744416"/>
          </a:xfrm>
        </p:spPr>
        <p:txBody>
          <a:bodyPr lIns="45720" rIns="45720">
            <a:normAutofit fontScale="90000"/>
          </a:bodyPr>
          <a:lstStyle/>
          <a:p>
            <a:r>
              <a:rPr lang="en-AU" sz="4000" dirty="0">
                <a:solidFill>
                  <a:schemeClr val="accent6">
                    <a:lumMod val="50000"/>
                  </a:schemeClr>
                </a:solidFill>
              </a:rPr>
              <a:t>Victorian Certificate </a:t>
            </a:r>
            <a:br>
              <a:rPr lang="en-AU" sz="40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AU" sz="4000" dirty="0">
                <a:solidFill>
                  <a:schemeClr val="accent6">
                    <a:lumMod val="50000"/>
                  </a:schemeClr>
                </a:solidFill>
              </a:rPr>
              <a:t>of Education</a:t>
            </a:r>
            <a:br>
              <a:rPr lang="en-AU" dirty="0">
                <a:solidFill>
                  <a:schemeClr val="accent1"/>
                </a:solidFill>
              </a:rPr>
            </a:br>
            <a:br>
              <a:rPr lang="en-AU" dirty="0">
                <a:solidFill>
                  <a:schemeClr val="accent1"/>
                </a:solidFill>
              </a:rPr>
            </a:br>
            <a:r>
              <a:rPr lang="en-AU" sz="2700" dirty="0">
                <a:solidFill>
                  <a:schemeClr val="tx1"/>
                </a:solidFill>
              </a:rPr>
              <a:t>All ESC VCE policies &amp; guidelines are set in accordance with the regulations outlined by the Victorian Curriculum &amp; Assessment Authority (VCAA)</a:t>
            </a:r>
            <a:br>
              <a:rPr lang="en-AU" sz="2700" dirty="0">
                <a:solidFill>
                  <a:schemeClr val="tx1"/>
                </a:solidFill>
              </a:rPr>
            </a:br>
            <a:br>
              <a:rPr lang="en-AU" sz="2700" dirty="0">
                <a:solidFill>
                  <a:schemeClr val="tx1"/>
                </a:solidFill>
              </a:rPr>
            </a:br>
            <a:r>
              <a:rPr lang="en-AU" sz="3100" dirty="0">
                <a:solidFill>
                  <a:schemeClr val="accent6">
                    <a:lumMod val="50000"/>
                  </a:schemeClr>
                </a:solidFill>
              </a:rPr>
              <a:t>Mr Dean Malcolm</a:t>
            </a:r>
            <a:br>
              <a:rPr lang="en-AU" sz="2700" dirty="0">
                <a:solidFill>
                  <a:schemeClr val="tx1"/>
                </a:solidFill>
              </a:rPr>
            </a:br>
            <a:br>
              <a:rPr lang="en-AU" sz="2700" dirty="0">
                <a:solidFill>
                  <a:schemeClr val="tx1"/>
                </a:solidFill>
              </a:rPr>
            </a:br>
            <a:endParaRPr lang="en-AU" sz="3100" dirty="0">
              <a:solidFill>
                <a:schemeClr val="tx1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323528" y="692696"/>
            <a:ext cx="7200800" cy="18573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AU" sz="6000" dirty="0"/>
              <a:t>Career Focus VCE</a:t>
            </a:r>
          </a:p>
          <a:p>
            <a:pPr>
              <a:buFont typeface="Wingdings" pitchFamily="2" charset="2"/>
              <a:buNone/>
            </a:pPr>
            <a:r>
              <a:rPr lang="en-AU" sz="3200" i="1" dirty="0"/>
              <a:t>‘Striving for excellence’</a:t>
            </a:r>
            <a:endParaRPr lang="en-AU" sz="2800" i="1" dirty="0"/>
          </a:p>
        </p:txBody>
      </p:sp>
    </p:spTree>
    <p:extLst>
      <p:ext uri="{BB962C8B-B14F-4D97-AF65-F5344CB8AC3E}">
        <p14:creationId xmlns:p14="http://schemas.microsoft.com/office/powerpoint/2010/main" val="2254896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C37CE-38D8-4917-A31D-FC69E339F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20688"/>
            <a:ext cx="7056784" cy="1066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Career Focus program</a:t>
            </a: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4E0D7-9B91-4D46-B38F-E032B73F2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03480"/>
            <a:ext cx="9144000" cy="515452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AU" sz="1800" dirty="0"/>
              <a:t>The VCE Career Focus program is for students who are still unsure of their pathway</a:t>
            </a:r>
          </a:p>
          <a:p>
            <a:pPr marL="109728" lvl="0" indent="0">
              <a:buNone/>
            </a:pPr>
            <a:endParaRPr lang="en-AU" sz="1600" dirty="0"/>
          </a:p>
          <a:p>
            <a:pPr marL="109728" lvl="0" indent="0">
              <a:buNone/>
            </a:pPr>
            <a:r>
              <a:rPr lang="en-AU" sz="1600" dirty="0"/>
              <a:t>Are you: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sz="1600" dirty="0"/>
              <a:t>Unsure whether you want to go to University, but also do not have a definite career focus at present?</a:t>
            </a:r>
          </a:p>
          <a:p>
            <a:pPr lvl="0">
              <a:buClr>
                <a:schemeClr val="accent6">
                  <a:lumMod val="50000"/>
                </a:schemeClr>
              </a:buClr>
            </a:pPr>
            <a:r>
              <a:rPr lang="en-AU" sz="1600" dirty="0"/>
              <a:t>Unsure of your ability to cope with the rigours of a VCE scored program. </a:t>
            </a:r>
            <a:r>
              <a:rPr lang="en-AU" sz="1600" dirty="0" err="1"/>
              <a:t>ie</a:t>
            </a:r>
            <a:r>
              <a:rPr lang="en-AU" sz="1600" dirty="0"/>
              <a:t>:  Gaining an ATAR at the end of year 12?</a:t>
            </a:r>
          </a:p>
          <a:p>
            <a:pPr lvl="0">
              <a:buClr>
                <a:schemeClr val="accent6">
                  <a:lumMod val="50000"/>
                </a:schemeClr>
              </a:buClr>
            </a:pPr>
            <a:r>
              <a:rPr lang="en-AU" sz="1600" dirty="0"/>
              <a:t>Interested in looking at a careers option, but still want to be able to get a VCE certificate at the end of year 12?</a:t>
            </a:r>
          </a:p>
          <a:p>
            <a:pPr lvl="0">
              <a:buClr>
                <a:schemeClr val="accent6">
                  <a:lumMod val="50000"/>
                </a:schemeClr>
              </a:buClr>
            </a:pPr>
            <a:r>
              <a:rPr lang="en-AU" sz="1600" dirty="0"/>
              <a:t>Unsure whether VCE VM would provide you with the options you are looking for at this point in time?  An example of this would be – Digital Media or Coding</a:t>
            </a:r>
          </a:p>
          <a:p>
            <a:pPr lvl="0">
              <a:buClr>
                <a:schemeClr val="accent6">
                  <a:lumMod val="50000"/>
                </a:schemeClr>
              </a:buClr>
            </a:pPr>
            <a:r>
              <a:rPr lang="en-AU" sz="1600" dirty="0"/>
              <a:t>Unsure of whether you want to fully commit to a VET and Structured Work Placement based on a particular career pathway?</a:t>
            </a:r>
          </a:p>
          <a:p>
            <a:pPr lvl="0">
              <a:buClr>
                <a:schemeClr val="accent6">
                  <a:lumMod val="50000"/>
                </a:schemeClr>
              </a:buClr>
            </a:pPr>
            <a:r>
              <a:rPr lang="en-AU" sz="1600" dirty="0"/>
              <a:t>Interested in a career type course but do not wish to reduce your “In School” learning to 3 days per week?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sz="1600" dirty="0"/>
              <a:t>Interested in a program that includes workplace experiences without having to commit to a full program aimed at a particular career?</a:t>
            </a:r>
          </a:p>
        </p:txBody>
      </p:sp>
    </p:spTree>
    <p:extLst>
      <p:ext uri="{BB962C8B-B14F-4D97-AF65-F5344CB8AC3E}">
        <p14:creationId xmlns:p14="http://schemas.microsoft.com/office/powerpoint/2010/main" val="592022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DCA3C-A9CD-42F6-B291-490E89360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4006"/>
            <a:ext cx="8229600" cy="1066800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 Sample Career Focus program</a:t>
            </a: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5A883F6-442B-421C-BC2C-E1CF492067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360187"/>
              </p:ext>
            </p:extLst>
          </p:nvPr>
        </p:nvGraphicFramePr>
        <p:xfrm>
          <a:off x="1187624" y="1772815"/>
          <a:ext cx="6768752" cy="19442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9560">
                  <a:extLst>
                    <a:ext uri="{9D8B030D-6E8A-4147-A177-3AD203B41FA5}">
                      <a16:colId xmlns:a16="http://schemas.microsoft.com/office/drawing/2014/main" val="883531423"/>
                    </a:ext>
                  </a:extLst>
                </a:gridCol>
                <a:gridCol w="943543">
                  <a:extLst>
                    <a:ext uri="{9D8B030D-6E8A-4147-A177-3AD203B41FA5}">
                      <a16:colId xmlns:a16="http://schemas.microsoft.com/office/drawing/2014/main" val="1691705361"/>
                    </a:ext>
                  </a:extLst>
                </a:gridCol>
                <a:gridCol w="1125480">
                  <a:extLst>
                    <a:ext uri="{9D8B030D-6E8A-4147-A177-3AD203B41FA5}">
                      <a16:colId xmlns:a16="http://schemas.microsoft.com/office/drawing/2014/main" val="3597164373"/>
                    </a:ext>
                  </a:extLst>
                </a:gridCol>
                <a:gridCol w="1600239">
                  <a:extLst>
                    <a:ext uri="{9D8B030D-6E8A-4147-A177-3AD203B41FA5}">
                      <a16:colId xmlns:a16="http://schemas.microsoft.com/office/drawing/2014/main" val="2110229448"/>
                    </a:ext>
                  </a:extLst>
                </a:gridCol>
                <a:gridCol w="1035175">
                  <a:extLst>
                    <a:ext uri="{9D8B030D-6E8A-4147-A177-3AD203B41FA5}">
                      <a16:colId xmlns:a16="http://schemas.microsoft.com/office/drawing/2014/main" val="2553627905"/>
                    </a:ext>
                  </a:extLst>
                </a:gridCol>
                <a:gridCol w="1124755">
                  <a:extLst>
                    <a:ext uri="{9D8B030D-6E8A-4147-A177-3AD203B41FA5}">
                      <a16:colId xmlns:a16="http://schemas.microsoft.com/office/drawing/2014/main" val="2440558340"/>
                    </a:ext>
                  </a:extLst>
                </a:gridCol>
              </a:tblGrid>
              <a:tr h="2043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 Period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  Monday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 Tuesday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Wednesday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Thursday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    Friday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7580922"/>
                  </a:ext>
                </a:extLst>
              </a:tr>
              <a:tr h="383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        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 English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Business Man.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Gen. Maths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8842146"/>
                  </a:ext>
                </a:extLst>
              </a:tr>
              <a:tr h="2043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        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Gen. Maths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Info. Tech.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Student Selected VET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Info. Tech.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Industry &amp; Ent.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2772553"/>
                  </a:ext>
                </a:extLst>
              </a:tr>
              <a:tr h="5386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        3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Business Man.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 English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English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WLR -  </a:t>
                      </a:r>
                      <a:r>
                        <a:rPr lang="en-AU" sz="900">
                          <a:effectLst/>
                        </a:rPr>
                        <a:t>Workplace learning Record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7046974"/>
                  </a:ext>
                </a:extLst>
              </a:tr>
              <a:tr h="408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         4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 Info. Tech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Gen. Maths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EG: Electro technology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Business Man.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VCE Credit SWL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6922412"/>
                  </a:ext>
                </a:extLst>
              </a:tr>
              <a:tr h="2043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 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964286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464B92F-FAC0-4165-905C-471E9A374F55}"/>
              </a:ext>
            </a:extLst>
          </p:cNvPr>
          <p:cNvSpPr/>
          <p:nvPr/>
        </p:nvSpPr>
        <p:spPr>
          <a:xfrm>
            <a:off x="251520" y="3861048"/>
            <a:ext cx="8568952" cy="265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Structured Workplace Learning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(SWL)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component of this program may be completed by undertaking a placement on a weekly basis (Friday)  or as a block release </a:t>
            </a:r>
            <a:r>
              <a:rPr lang="en-A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week release during each term or during student holiday period.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SWL component is an accredited option by the VCAA. Students will gain 2 units of VCE accreditation on completion of the Structured Workplace Learning and their Workplace Learning Record book.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 attendance at the Subject Selection Day is required before this enrolment can be confirmed.</a:t>
            </a:r>
            <a:endParaRPr lang="en-A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462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539552" y="2420888"/>
            <a:ext cx="8208912" cy="3816424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Victorian Certificate of</a:t>
            </a:r>
            <a:br>
              <a:rPr lang="en-AU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Education - Vocational Major</a:t>
            </a:r>
            <a:br>
              <a:rPr lang="en-AU" dirty="0">
                <a:solidFill>
                  <a:schemeClr val="accent1"/>
                </a:solidFill>
              </a:rPr>
            </a:br>
            <a:br>
              <a:rPr lang="en-AU" dirty="0">
                <a:solidFill>
                  <a:schemeClr val="accent1"/>
                </a:solidFill>
              </a:rPr>
            </a:br>
            <a:br>
              <a:rPr lang="en-AU" dirty="0">
                <a:solidFill>
                  <a:schemeClr val="accent1"/>
                </a:solidFill>
              </a:rPr>
            </a:br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Mr Dean Malcolm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551650" y="764704"/>
            <a:ext cx="5460510" cy="19002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AU" sz="6000" dirty="0"/>
              <a:t>VCE VM</a:t>
            </a:r>
          </a:p>
          <a:p>
            <a:pPr>
              <a:buNone/>
            </a:pPr>
            <a:r>
              <a:rPr lang="en-AU" sz="3500" i="1" dirty="0"/>
              <a:t>‘Striving </a:t>
            </a:r>
            <a:r>
              <a:rPr lang="en-AU" sz="4100" i="1" dirty="0"/>
              <a:t>for excellence’</a:t>
            </a:r>
          </a:p>
          <a:p>
            <a:pPr>
              <a:buFont typeface="Wingdings" pitchFamily="2" charset="2"/>
              <a:buNone/>
            </a:pPr>
            <a:endParaRPr lang="en-AU" sz="6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611560" y="273091"/>
            <a:ext cx="7543800" cy="1431925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VCE VM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179512" y="1736725"/>
            <a:ext cx="8568952" cy="4716611"/>
          </a:xfrm>
        </p:spPr>
        <p:txBody>
          <a:bodyPr>
            <a:normAutofit fontScale="92500"/>
          </a:bodyPr>
          <a:lstStyle/>
          <a:p>
            <a:r>
              <a:rPr lang="en-AU" dirty="0"/>
              <a:t>The Victorian Certificate of Education (VCE) is Victoria’s senior secondary qualification. It opens pathways to university, higher-level TAFE or VET certificate courses, apprenticeships, traineeships and the workforce.</a:t>
            </a:r>
          </a:p>
          <a:p>
            <a:r>
              <a:rPr lang="en-AU" dirty="0"/>
              <a:t>The VCE is expanding to include the Vocational Major, a 2-year vocational and applied learning program. It will replace Senior and Intermediate VCAL from 2023.</a:t>
            </a:r>
          </a:p>
          <a:p>
            <a:r>
              <a:rPr lang="en-AU" dirty="0"/>
              <a:t>The VCE Vocational Major will develop your personal and practical life skills. It will help to prepare you for the next important stage of your life.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1769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755576" y="188913"/>
            <a:ext cx="7543800" cy="1431925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VCE VM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395536" y="1620838"/>
            <a:ext cx="8474000" cy="476049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AU" dirty="0"/>
              <a:t>The VCE Vocational Major offers a pathway into:</a:t>
            </a:r>
          </a:p>
          <a:p>
            <a:pPr marL="109728" indent="0">
              <a:buNone/>
            </a:pPr>
            <a:endParaRPr lang="en-AU" dirty="0"/>
          </a:p>
          <a:p>
            <a:pPr lvl="0"/>
            <a:r>
              <a:rPr lang="en-AU" dirty="0"/>
              <a:t>apprenticeships</a:t>
            </a:r>
          </a:p>
          <a:p>
            <a:pPr lvl="0"/>
            <a:r>
              <a:rPr lang="en-AU" dirty="0"/>
              <a:t>traineeships</a:t>
            </a:r>
          </a:p>
          <a:p>
            <a:pPr lvl="0"/>
            <a:r>
              <a:rPr lang="en-AU" dirty="0"/>
              <a:t>further education and training</a:t>
            </a:r>
          </a:p>
          <a:p>
            <a:pPr lvl="0"/>
            <a:r>
              <a:rPr lang="en-AU" dirty="0"/>
              <a:t>university (through alternative entry programs)</a:t>
            </a:r>
          </a:p>
          <a:p>
            <a:pPr lvl="0"/>
            <a:r>
              <a:rPr lang="en-AU" dirty="0"/>
              <a:t>employment.</a:t>
            </a:r>
          </a:p>
          <a:p>
            <a:pPr marL="109728" lvl="0" indent="0">
              <a:buNone/>
            </a:pPr>
            <a:endParaRPr lang="en-AU" dirty="0"/>
          </a:p>
          <a:p>
            <a:r>
              <a:rPr lang="en-AU" dirty="0"/>
              <a:t>Remember that you already have many talents and you can now pursue them under the new VCE.</a:t>
            </a:r>
          </a:p>
          <a:p>
            <a:pPr marL="457200" lvl="1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05026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755576" y="404664"/>
            <a:ext cx="7543800" cy="1431925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VCE VM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395536" y="1988840"/>
            <a:ext cx="8271049" cy="4392488"/>
          </a:xfrm>
        </p:spPr>
        <p:txBody>
          <a:bodyPr>
            <a:normAutofit fontScale="92500"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Students must satisfactorily complete 16 units which must include:</a:t>
            </a:r>
          </a:p>
          <a:p>
            <a:pPr marL="109728" indent="0">
              <a:buClr>
                <a:schemeClr val="accent6">
                  <a:lumMod val="50000"/>
                </a:schemeClr>
              </a:buClr>
              <a:buNone/>
            </a:pPr>
            <a:endParaRPr lang="en-AU" dirty="0"/>
          </a:p>
          <a:p>
            <a:pPr lvl="0"/>
            <a:r>
              <a:rPr lang="en-AU" dirty="0"/>
              <a:t>3 VCE VM Literacy or VCE English units (including a Unit 3–4 sequence)</a:t>
            </a:r>
            <a:endParaRPr lang="en-AU" sz="2400" dirty="0"/>
          </a:p>
          <a:p>
            <a:pPr lvl="0"/>
            <a:r>
              <a:rPr lang="en-AU" dirty="0"/>
              <a:t>2 VCE VM Numeracy or VCE Mathematics units</a:t>
            </a:r>
            <a:endParaRPr lang="en-AU" sz="2400" dirty="0"/>
          </a:p>
          <a:p>
            <a:pPr lvl="0"/>
            <a:r>
              <a:rPr lang="en-AU" dirty="0"/>
              <a:t>2 VCE VM Work Related Skills units</a:t>
            </a:r>
            <a:endParaRPr lang="en-AU" sz="2400" dirty="0"/>
          </a:p>
          <a:p>
            <a:pPr lvl="0"/>
            <a:r>
              <a:rPr lang="en-AU" dirty="0"/>
              <a:t>2 VCE VM Personal Development Skills units, and</a:t>
            </a:r>
            <a:endParaRPr lang="en-AU" sz="2400" dirty="0"/>
          </a:p>
          <a:p>
            <a:pPr lvl="0"/>
            <a:r>
              <a:rPr lang="en-AU" dirty="0"/>
              <a:t>2 VET credits at Certificate II level or above (180 nominal hours)</a:t>
            </a:r>
            <a:endParaRPr lang="en-AU" sz="2400" dirty="0"/>
          </a:p>
          <a:p>
            <a:pPr lvl="1"/>
            <a:endParaRPr lang="en-AU" sz="25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287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755576" y="404664"/>
            <a:ext cx="7543800" cy="1431925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VCE VM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395536" y="1988840"/>
            <a:ext cx="8271049" cy="4392488"/>
          </a:xfrm>
        </p:spPr>
        <p:txBody>
          <a:bodyPr>
            <a:normAutofit/>
          </a:bodyPr>
          <a:lstStyle/>
          <a:p>
            <a:r>
              <a:rPr lang="en-AU" dirty="0"/>
              <a:t>You must also complete at least 3 other unit 3–4 sequences. This means 3 other full year studies at a year 12 level. You can do other VCE studies or VET.</a:t>
            </a:r>
          </a:p>
          <a:p>
            <a:r>
              <a:rPr lang="en-AU" dirty="0"/>
              <a:t>You will apply knowledge and skills in practical settings such as workplaces. You’ll do community-based activities and projects that involve working in a team. You can also receive credit for on-the-job learning.</a:t>
            </a:r>
          </a:p>
          <a:p>
            <a:pPr lvl="1"/>
            <a:endParaRPr lang="en-AU" sz="25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05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755576" y="404664"/>
            <a:ext cx="7543800" cy="1431925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VCE VM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395536" y="1836589"/>
            <a:ext cx="8352928" cy="4760763"/>
          </a:xfrm>
        </p:spPr>
        <p:txBody>
          <a:bodyPr>
            <a:normAutofit lnSpcReduction="10000"/>
          </a:bodyPr>
          <a:lstStyle/>
          <a:p>
            <a:r>
              <a:rPr lang="en-AU" dirty="0"/>
              <a:t>Your teachers will assess your progress through a range of activities. </a:t>
            </a:r>
            <a:r>
              <a:rPr lang="en-AU" b="1" dirty="0"/>
              <a:t>You won’t receive an ATAR.</a:t>
            </a:r>
            <a:r>
              <a:rPr lang="en-AU" dirty="0"/>
              <a:t> This is because there are no external assessments, apart from the General Achievement Test and in some scored VCE VET programs.</a:t>
            </a:r>
          </a:p>
          <a:p>
            <a:r>
              <a:rPr lang="en-AU" dirty="0"/>
              <a:t>Most students will finish their VCE Vocational Major over 2 years.</a:t>
            </a:r>
          </a:p>
          <a:p>
            <a:r>
              <a:rPr lang="en-AU" dirty="0"/>
              <a:t>When you’ve completed your course, you will receive a Victorian Certificate of Education with the additional words ‘Vocational Major’. </a:t>
            </a:r>
          </a:p>
          <a:p>
            <a:pPr lvl="1"/>
            <a:endParaRPr lang="en-AU" sz="25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621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1D9EB7-7693-4E20-95FB-EF41CF1FE113}"/>
              </a:ext>
            </a:extLst>
          </p:cNvPr>
          <p:cNvSpPr/>
          <p:nvPr/>
        </p:nvSpPr>
        <p:spPr>
          <a:xfrm>
            <a:off x="467544" y="620688"/>
            <a:ext cx="69847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4000" dirty="0">
                <a:solidFill>
                  <a:schemeClr val="accent6">
                    <a:lumMod val="50000"/>
                  </a:schemeClr>
                </a:solidFill>
              </a:rPr>
              <a:t>Vocational Education and Training in School</a:t>
            </a:r>
          </a:p>
          <a:p>
            <a:endParaRPr lang="en-AU" sz="4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FC59D8-674F-4F75-8BE9-C68F9B98AB34}"/>
              </a:ext>
            </a:extLst>
          </p:cNvPr>
          <p:cNvSpPr/>
          <p:nvPr/>
        </p:nvSpPr>
        <p:spPr>
          <a:xfrm>
            <a:off x="346089" y="2132856"/>
            <a:ext cx="849694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AU" sz="2500" dirty="0"/>
          </a:p>
          <a:p>
            <a:pPr>
              <a:defRPr/>
            </a:pPr>
            <a:r>
              <a:rPr lang="en-AU" sz="2500" dirty="0"/>
              <a:t>Part of gaining a VCE VM Certificate involves engaging in and satisfactorily completing units of a nationally accredited training course </a:t>
            </a:r>
            <a:r>
              <a:rPr lang="en-AU" sz="2500" dirty="0" err="1"/>
              <a:t>eg.</a:t>
            </a:r>
            <a:endParaRPr lang="en-AU" sz="2500" dirty="0"/>
          </a:p>
          <a:p>
            <a:pPr>
              <a:defRPr/>
            </a:pPr>
            <a:endParaRPr lang="en-AU" sz="1200" dirty="0"/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AU" sz="2500" dirty="0"/>
              <a:t>VETiS  (Vocational Education and Training in School – </a:t>
            </a:r>
            <a:r>
              <a:rPr lang="en-AU" sz="2500" dirty="0" err="1"/>
              <a:t>eg</a:t>
            </a:r>
            <a:r>
              <a:rPr lang="en-AU" sz="2500" dirty="0"/>
              <a:t> plumbing)</a:t>
            </a:r>
          </a:p>
          <a:p>
            <a:pPr lvl="1">
              <a:defRPr/>
            </a:pPr>
            <a:endParaRPr lang="en-AU" sz="1200" dirty="0"/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AU" sz="2500" dirty="0"/>
              <a:t>SBAT (School Based Apprenticeship and Training)</a:t>
            </a:r>
          </a:p>
          <a:p>
            <a:pPr lvl="1">
              <a:defRPr/>
            </a:pPr>
            <a:endParaRPr lang="en-AU" sz="1200" dirty="0"/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AU" sz="2500" dirty="0"/>
              <a:t>Traineeships</a:t>
            </a:r>
          </a:p>
        </p:txBody>
      </p:sp>
    </p:spTree>
    <p:extLst>
      <p:ext uri="{BB962C8B-B14F-4D97-AF65-F5344CB8AC3E}">
        <p14:creationId xmlns:p14="http://schemas.microsoft.com/office/powerpoint/2010/main" val="3321477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>
          <a:xfrm>
            <a:off x="755576" y="332656"/>
            <a:ext cx="7467600" cy="1143000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Philosophy of VCE VM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4294967295"/>
          </p:nvPr>
        </p:nvSpPr>
        <p:spPr>
          <a:xfrm>
            <a:off x="395536" y="1700808"/>
            <a:ext cx="8475564" cy="5400600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VCE VM is underpinned by the following curriculum principles:</a:t>
            </a:r>
          </a:p>
          <a:p>
            <a:pPr lvl="1"/>
            <a:r>
              <a:rPr lang="en-AU" sz="2500" i="1" dirty="0">
                <a:solidFill>
                  <a:schemeClr val="tx1"/>
                </a:solidFill>
              </a:rPr>
              <a:t>Student - centred approaches</a:t>
            </a:r>
          </a:p>
          <a:p>
            <a:pPr lvl="1"/>
            <a:endParaRPr lang="en-AU" sz="2500" i="1" dirty="0">
              <a:solidFill>
                <a:schemeClr val="tx1"/>
              </a:solidFill>
            </a:endParaRPr>
          </a:p>
          <a:p>
            <a:pPr lvl="1"/>
            <a:r>
              <a:rPr lang="en-AU" sz="2500" i="1" dirty="0">
                <a:solidFill>
                  <a:schemeClr val="tx1"/>
                </a:solidFill>
              </a:rPr>
              <a:t>Programs based around personal strengths</a:t>
            </a:r>
          </a:p>
          <a:p>
            <a:pPr lvl="1"/>
            <a:endParaRPr lang="en-AU" sz="2500" i="1" dirty="0">
              <a:solidFill>
                <a:schemeClr val="tx1"/>
              </a:solidFill>
            </a:endParaRPr>
          </a:p>
          <a:p>
            <a:pPr lvl="1"/>
            <a:r>
              <a:rPr lang="en-AU" sz="2500" i="1" dirty="0">
                <a:solidFill>
                  <a:schemeClr val="tx1"/>
                </a:solidFill>
              </a:rPr>
              <a:t>Learning connected to the community</a:t>
            </a:r>
          </a:p>
          <a:p>
            <a:pPr lvl="1"/>
            <a:endParaRPr lang="en-AU" sz="2500" i="1" dirty="0">
              <a:solidFill>
                <a:schemeClr val="tx1"/>
              </a:solidFill>
            </a:endParaRPr>
          </a:p>
          <a:p>
            <a:pPr lvl="1"/>
            <a:r>
              <a:rPr lang="en-AU" sz="2500" i="1" dirty="0">
                <a:solidFill>
                  <a:schemeClr val="tx1"/>
                </a:solidFill>
              </a:rPr>
              <a:t>Programs designed allowing students to pursue a range of pathway options</a:t>
            </a:r>
          </a:p>
        </p:txBody>
      </p:sp>
    </p:spTree>
    <p:extLst>
      <p:ext uri="{BB962C8B-B14F-4D97-AF65-F5344CB8AC3E}">
        <p14:creationId xmlns:p14="http://schemas.microsoft.com/office/powerpoint/2010/main" val="33264917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91A2B7-214B-4FB4-8014-DF850BAA8552}"/>
              </a:ext>
            </a:extLst>
          </p:cNvPr>
          <p:cNvSpPr/>
          <p:nvPr/>
        </p:nvSpPr>
        <p:spPr>
          <a:xfrm>
            <a:off x="323528" y="1707141"/>
            <a:ext cx="849694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en-AU" sz="2800" dirty="0"/>
              <a:t>Year 10 students must complete a </a:t>
            </a:r>
            <a:r>
              <a:rPr lang="en-AU" sz="2800" b="1" i="1" dirty="0"/>
              <a:t>VCE VM     application kit</a:t>
            </a:r>
            <a:r>
              <a:rPr lang="en-AU" sz="2800" dirty="0"/>
              <a:t> and then sit an </a:t>
            </a:r>
            <a:r>
              <a:rPr lang="en-AU" sz="2800" b="1" i="1" dirty="0"/>
              <a:t>interview</a:t>
            </a:r>
            <a:r>
              <a:rPr lang="en-AU" sz="2800" dirty="0"/>
              <a:t> before being accepted into the VCE VM program</a:t>
            </a:r>
          </a:p>
          <a:p>
            <a:pPr marL="342900" indent="-342900">
              <a:buFont typeface="Arial" pitchFamily="34" charset="0"/>
              <a:buChar char="•"/>
            </a:pPr>
            <a:endParaRPr lang="en-AU" sz="2000" dirty="0"/>
          </a:p>
          <a:p>
            <a: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en-AU" sz="2800" dirty="0"/>
              <a:t>The interview will involve both the parents and the student as </a:t>
            </a:r>
            <a:r>
              <a:rPr lang="en-AU" sz="2800" i="1" dirty="0"/>
              <a:t>the program involves a </a:t>
            </a:r>
            <a:r>
              <a:rPr lang="en-AU" sz="2800" i="1" dirty="0" err="1"/>
              <a:t>tripartisan</a:t>
            </a:r>
            <a:r>
              <a:rPr lang="en-AU" sz="2800" i="1" dirty="0"/>
              <a:t> agreement</a:t>
            </a:r>
          </a:p>
          <a:p>
            <a: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endParaRPr lang="en-AU" sz="2000" dirty="0"/>
          </a:p>
          <a:p>
            <a: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en-AU" sz="2800" dirty="0"/>
              <a:t>Students will </a:t>
            </a:r>
            <a:r>
              <a:rPr lang="en-AU" sz="2800" b="1" i="1" u="sng" dirty="0"/>
              <a:t>not</a:t>
            </a:r>
            <a:r>
              <a:rPr lang="en-AU" sz="2800" dirty="0"/>
              <a:t> be selected into the VCE VM program unless a </a:t>
            </a:r>
            <a:r>
              <a:rPr lang="en-AU" sz="2800" i="1" dirty="0"/>
              <a:t>clear employment and training focus </a:t>
            </a:r>
            <a:r>
              <a:rPr lang="en-AU" sz="2800" dirty="0"/>
              <a:t>is identified.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0C775EE-C233-44FB-8815-9561067BFD26}"/>
              </a:ext>
            </a:extLst>
          </p:cNvPr>
          <p:cNvSpPr txBox="1">
            <a:spLocks/>
          </p:cNvSpPr>
          <p:nvPr/>
        </p:nvSpPr>
        <p:spPr>
          <a:xfrm>
            <a:off x="838200" y="548680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Applying for VCE VM</a:t>
            </a:r>
          </a:p>
        </p:txBody>
      </p:sp>
    </p:spTree>
    <p:extLst>
      <p:ext uri="{BB962C8B-B14F-4D97-AF65-F5344CB8AC3E}">
        <p14:creationId xmlns:p14="http://schemas.microsoft.com/office/powerpoint/2010/main" val="1521672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980728"/>
            <a:ext cx="8229600" cy="1066800"/>
          </a:xfrm>
        </p:spPr>
        <p:txBody>
          <a:bodyPr>
            <a:normAutofit/>
          </a:bodyPr>
          <a:lstStyle/>
          <a:p>
            <a:r>
              <a:rPr lang="en-AU" sz="6000" dirty="0" err="1">
                <a:latin typeface="+mn-lt"/>
              </a:rPr>
              <a:t>VETiS</a:t>
            </a:r>
            <a:endParaRPr lang="en-AU" sz="6000" dirty="0">
              <a:latin typeface="+mn-l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2532888"/>
            <a:ext cx="822960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AU" sz="4000" dirty="0">
                <a:solidFill>
                  <a:schemeClr val="accent6">
                    <a:lumMod val="50000"/>
                  </a:schemeClr>
                </a:solidFill>
              </a:rPr>
              <a:t>Vocational Education and Training in School</a:t>
            </a:r>
          </a:p>
          <a:p>
            <a:endParaRPr lang="en-AU" sz="4000" dirty="0"/>
          </a:p>
          <a:p>
            <a:pPr marL="109728" indent="0">
              <a:buNone/>
            </a:pPr>
            <a:endParaRPr lang="en-AU" sz="4000" dirty="0"/>
          </a:p>
          <a:p>
            <a:pPr marL="109728" indent="0">
              <a:buNone/>
            </a:pPr>
            <a:r>
              <a:rPr lang="en-AU" sz="4000" dirty="0">
                <a:solidFill>
                  <a:schemeClr val="accent6">
                    <a:lumMod val="50000"/>
                  </a:schemeClr>
                </a:solidFill>
              </a:rPr>
              <a:t>Mr Dean Malcolm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483967" y="412899"/>
            <a:ext cx="7543800" cy="1431925"/>
          </a:xfrm>
        </p:spPr>
        <p:txBody>
          <a:bodyPr lIns="45720" rIns="45720"/>
          <a:lstStyle/>
          <a:p>
            <a:pPr marL="484188"/>
            <a:r>
              <a:rPr lang="en-AU" dirty="0" err="1">
                <a:solidFill>
                  <a:schemeClr val="accent6">
                    <a:lumMod val="50000"/>
                  </a:schemeClr>
                </a:solidFill>
              </a:rPr>
              <a:t>VETiS</a:t>
            </a: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467544" y="1844824"/>
            <a:ext cx="8335888" cy="4114800"/>
          </a:xfrm>
        </p:spPr>
        <p:txBody>
          <a:bodyPr/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The VET in the VCE program combines general VCE studies with vocational training and experience in the workplace</a:t>
            </a:r>
          </a:p>
          <a:p>
            <a:pPr>
              <a:buFontTx/>
              <a:buNone/>
            </a:pPr>
            <a:endParaRPr lang="en-AU" sz="14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These </a:t>
            </a:r>
            <a:r>
              <a:rPr lang="en-AU" i="1" dirty="0"/>
              <a:t>one or two</a:t>
            </a:r>
            <a:r>
              <a:rPr lang="en-AU" dirty="0">
                <a:solidFill>
                  <a:srgbClr val="FFC000"/>
                </a:solidFill>
              </a:rPr>
              <a:t> </a:t>
            </a:r>
            <a:r>
              <a:rPr lang="en-AU" dirty="0"/>
              <a:t>year programs offer the chance for the student to gain two certificates within the same timeframe – VCE and VETiS Certificate level – without an increased workload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 idx="4294967295"/>
          </p:nvPr>
        </p:nvSpPr>
        <p:spPr>
          <a:xfrm>
            <a:off x="467544" y="327740"/>
            <a:ext cx="7543800" cy="1431925"/>
          </a:xfrm>
        </p:spPr>
        <p:txBody>
          <a:bodyPr lIns="45720" rIns="45720"/>
          <a:lstStyle/>
          <a:p>
            <a:pPr marL="484188"/>
            <a:r>
              <a:rPr lang="en-AU" dirty="0" err="1">
                <a:solidFill>
                  <a:schemeClr val="accent6">
                    <a:lumMod val="50000"/>
                  </a:schemeClr>
                </a:solidFill>
              </a:rPr>
              <a:t>VETiS</a:t>
            </a: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4294967295"/>
          </p:nvPr>
        </p:nvSpPr>
        <p:spPr>
          <a:xfrm>
            <a:off x="179512" y="1736724"/>
            <a:ext cx="8623920" cy="4932636"/>
          </a:xfrm>
        </p:spPr>
        <p:txBody>
          <a:bodyPr>
            <a:normAutofit lnSpcReduction="10000"/>
          </a:bodyPr>
          <a:lstStyle/>
          <a:p>
            <a:r>
              <a:rPr lang="en-AU" dirty="0"/>
              <a:t>Students study a total of four VCE VET units which can attract </a:t>
            </a:r>
            <a:r>
              <a:rPr lang="en-AU" i="1" dirty="0"/>
              <a:t>Study Scores </a:t>
            </a:r>
            <a:r>
              <a:rPr lang="en-AU" dirty="0"/>
              <a:t>in the same manner as VCE units</a:t>
            </a:r>
          </a:p>
          <a:p>
            <a:endParaRPr lang="en-AU" sz="1400" dirty="0"/>
          </a:p>
          <a:p>
            <a:r>
              <a:rPr lang="en-AU" dirty="0"/>
              <a:t>Some VET studies are nationally recognised and develop industry vocational skills in the students</a:t>
            </a:r>
          </a:p>
          <a:p>
            <a:endParaRPr lang="en-AU" sz="1400" dirty="0"/>
          </a:p>
          <a:p>
            <a:r>
              <a:rPr lang="en-AU" dirty="0"/>
              <a:t>The certificates can reduce the time to complete higher certificates or apprenticeships</a:t>
            </a:r>
          </a:p>
          <a:p>
            <a:endParaRPr lang="en-AU" dirty="0"/>
          </a:p>
          <a:p>
            <a:r>
              <a:rPr lang="en-AU" dirty="0"/>
              <a:t>VCE students must show VET relates to their future career before they will be accepted.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 idx="4294967295"/>
          </p:nvPr>
        </p:nvSpPr>
        <p:spPr>
          <a:xfrm>
            <a:off x="467544" y="332656"/>
            <a:ext cx="7543800" cy="1431925"/>
          </a:xfrm>
        </p:spPr>
        <p:txBody>
          <a:bodyPr lIns="45720" rIns="45720"/>
          <a:lstStyle/>
          <a:p>
            <a:pPr marL="484188"/>
            <a:r>
              <a:rPr lang="en-AU" dirty="0" err="1">
                <a:solidFill>
                  <a:schemeClr val="accent6">
                    <a:lumMod val="50000"/>
                  </a:schemeClr>
                </a:solidFill>
              </a:rPr>
              <a:t>VETiS</a:t>
            </a: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467544" y="1764582"/>
            <a:ext cx="8475712" cy="4837534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  <a:defRPr/>
            </a:pPr>
            <a:r>
              <a:rPr lang="en-AU" dirty="0"/>
              <a:t>VET subject areas include (but are not limited to):</a:t>
            </a:r>
          </a:p>
          <a:p>
            <a:pPr>
              <a:defRPr/>
            </a:pPr>
            <a:endParaRPr lang="en-AU" sz="1300" dirty="0"/>
          </a:p>
          <a:p>
            <a:pPr lvl="1">
              <a:buFont typeface="Verdana" pitchFamily="34" charset="0"/>
              <a:buNone/>
              <a:defRPr/>
            </a:pPr>
            <a:r>
              <a:rPr lang="en-AU" sz="2300" i="1" dirty="0">
                <a:solidFill>
                  <a:schemeClr val="accent6">
                    <a:lumMod val="50000"/>
                  </a:schemeClr>
                </a:solidFill>
              </a:rPr>
              <a:t>Health				Laboratory Skills</a:t>
            </a:r>
          </a:p>
          <a:p>
            <a:pPr lvl="1">
              <a:buFont typeface="Verdana" pitchFamily="34" charset="0"/>
              <a:buNone/>
              <a:defRPr/>
            </a:pPr>
            <a:r>
              <a:rPr lang="en-AU" sz="2300" i="1" dirty="0">
                <a:solidFill>
                  <a:schemeClr val="accent6">
                    <a:lumMod val="50000"/>
                  </a:schemeClr>
                </a:solidFill>
              </a:rPr>
              <a:t>Sport and Outdoor Recreation 	Equine Studies</a:t>
            </a:r>
          </a:p>
          <a:p>
            <a:pPr lvl="1">
              <a:buFont typeface="Verdana" pitchFamily="34" charset="0"/>
              <a:buNone/>
              <a:defRPr/>
            </a:pPr>
            <a:r>
              <a:rPr lang="en-AU" sz="2300" i="1" dirty="0">
                <a:solidFill>
                  <a:schemeClr val="accent6">
                    <a:lumMod val="50000"/>
                  </a:schemeClr>
                </a:solidFill>
              </a:rPr>
              <a:t>Interactive Media		Business</a:t>
            </a:r>
          </a:p>
          <a:p>
            <a:pPr lvl="1">
              <a:buFont typeface="Verdana" pitchFamily="34" charset="0"/>
              <a:buNone/>
              <a:defRPr/>
            </a:pPr>
            <a:r>
              <a:rPr lang="en-AU" sz="2300" i="1" dirty="0">
                <a:solidFill>
                  <a:schemeClr val="accent6">
                    <a:lumMod val="50000"/>
                  </a:schemeClr>
                </a:solidFill>
              </a:rPr>
              <a:t>Early Childhood Education	Community Services</a:t>
            </a:r>
          </a:p>
          <a:p>
            <a:pPr lvl="1">
              <a:buFont typeface="Verdana" pitchFamily="34" charset="0"/>
              <a:buNone/>
              <a:defRPr/>
            </a:pPr>
            <a:r>
              <a:rPr lang="en-AU" sz="2300" i="1" dirty="0">
                <a:solidFill>
                  <a:schemeClr val="accent6">
                    <a:lumMod val="50000"/>
                  </a:schemeClr>
                </a:solidFill>
              </a:rPr>
              <a:t>Building and Construction	Plumbing</a:t>
            </a:r>
          </a:p>
          <a:p>
            <a:pPr lvl="1">
              <a:buFont typeface="Verdana" pitchFamily="34" charset="0"/>
              <a:buNone/>
              <a:defRPr/>
            </a:pPr>
            <a:r>
              <a:rPr lang="en-AU" sz="2300" i="1" dirty="0">
                <a:solidFill>
                  <a:schemeClr val="accent6">
                    <a:lumMod val="50000"/>
                  </a:schemeClr>
                </a:solidFill>
              </a:rPr>
              <a:t>Hairdressing 			Automotive</a:t>
            </a:r>
          </a:p>
          <a:p>
            <a:pPr lvl="1">
              <a:buFont typeface="Verdana" pitchFamily="34" charset="0"/>
              <a:buNone/>
              <a:defRPr/>
            </a:pPr>
            <a:r>
              <a:rPr lang="en-AU" sz="2300" i="1" dirty="0">
                <a:solidFill>
                  <a:schemeClr val="accent6">
                    <a:lumMod val="50000"/>
                  </a:schemeClr>
                </a:solidFill>
              </a:rPr>
              <a:t>Music				</a:t>
            </a:r>
            <a:r>
              <a:rPr lang="en-AU" sz="2300" i="1" dirty="0" err="1">
                <a:solidFill>
                  <a:schemeClr val="accent6">
                    <a:lumMod val="50000"/>
                  </a:schemeClr>
                </a:solidFill>
              </a:rPr>
              <a:t>Electrotechnology</a:t>
            </a:r>
            <a:endParaRPr lang="en-AU" sz="2300" i="1" dirty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buFont typeface="Verdana" pitchFamily="34" charset="0"/>
              <a:buNone/>
              <a:defRPr/>
            </a:pPr>
            <a:r>
              <a:rPr lang="en-AU" sz="2300" i="1" dirty="0">
                <a:solidFill>
                  <a:schemeClr val="accent6">
                    <a:lumMod val="50000"/>
                  </a:schemeClr>
                </a:solidFill>
              </a:rPr>
              <a:t>Horticulture			Administration</a:t>
            </a:r>
          </a:p>
          <a:p>
            <a:pPr lvl="1">
              <a:buFont typeface="Verdana" pitchFamily="34" charset="0"/>
              <a:buNone/>
              <a:defRPr/>
            </a:pPr>
            <a:r>
              <a:rPr lang="en-AU" sz="2300" i="1" dirty="0">
                <a:solidFill>
                  <a:schemeClr val="accent6">
                    <a:lumMod val="50000"/>
                  </a:schemeClr>
                </a:solidFill>
              </a:rPr>
              <a:t>Dance				Engineering</a:t>
            </a:r>
          </a:p>
          <a:p>
            <a:pPr lvl="1">
              <a:buFont typeface="Verdana" pitchFamily="34" charset="0"/>
              <a:buNone/>
              <a:defRPr/>
            </a:pPr>
            <a:r>
              <a:rPr lang="en-AU" sz="2300" i="1" dirty="0">
                <a:solidFill>
                  <a:schemeClr val="accent6">
                    <a:lumMod val="50000"/>
                  </a:schemeClr>
                </a:solidFill>
              </a:rPr>
              <a:t>Hospitality			Beauty Therapy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>
          <a:xfrm>
            <a:off x="395536" y="304799"/>
            <a:ext cx="7543800" cy="1431925"/>
          </a:xfrm>
        </p:spPr>
        <p:txBody>
          <a:bodyPr lIns="45720" rIns="45720"/>
          <a:lstStyle/>
          <a:p>
            <a:pPr marL="484188"/>
            <a:r>
              <a:rPr lang="en-AU" dirty="0" err="1">
                <a:solidFill>
                  <a:schemeClr val="accent6">
                    <a:lumMod val="50000"/>
                  </a:schemeClr>
                </a:solidFill>
              </a:rPr>
              <a:t>VETiS</a:t>
            </a: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4294967295"/>
          </p:nvPr>
        </p:nvSpPr>
        <p:spPr>
          <a:xfrm>
            <a:off x="323528" y="1736724"/>
            <a:ext cx="8479904" cy="5004644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Some of the programs are run at Epping SC</a:t>
            </a:r>
          </a:p>
          <a:p>
            <a:pPr>
              <a:buFontTx/>
              <a:buNone/>
            </a:pPr>
            <a:endParaRPr lang="en-AU" sz="15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Others are run at various schools / TAFEs around the Northern area</a:t>
            </a:r>
          </a:p>
          <a:p>
            <a:endParaRPr lang="en-AU" sz="15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Some may incur a minor cost.</a:t>
            </a:r>
            <a:endParaRPr lang="en-AU" b="1" i="1" dirty="0"/>
          </a:p>
          <a:p>
            <a:pPr>
              <a:buClr>
                <a:schemeClr val="accent6">
                  <a:lumMod val="50000"/>
                </a:schemeClr>
              </a:buClr>
            </a:pPr>
            <a:endParaRPr lang="en-AU" sz="15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Wednesday is usually set as the VETiS day in the Northern District (for first year courses). Second year often run on Friday.</a:t>
            </a:r>
          </a:p>
          <a:p>
            <a:endParaRPr lang="en-US" sz="1500" dirty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dirty="0"/>
              <a:t>A minimum number is required for each program to run</a:t>
            </a:r>
            <a:endParaRPr lang="en-A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8560" y="404664"/>
            <a:ext cx="8229600" cy="1066800"/>
          </a:xfrm>
        </p:spPr>
        <p:txBody>
          <a:bodyPr/>
          <a:lstStyle/>
          <a:p>
            <a:r>
              <a:rPr lang="en-AU" dirty="0"/>
              <a:t>	   </a:t>
            </a:r>
            <a:r>
              <a:rPr lang="en-AU" dirty="0" err="1">
                <a:solidFill>
                  <a:schemeClr val="accent6">
                    <a:lumMod val="50000"/>
                  </a:schemeClr>
                </a:solidFill>
              </a:rPr>
              <a:t>VETiS</a:t>
            </a: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18490"/>
            <a:ext cx="8301608" cy="4978862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sz="2600" dirty="0"/>
              <a:t>Some VET courses will require added literacy and numeracy assessments </a:t>
            </a:r>
            <a:r>
              <a:rPr lang="en-AU" sz="2600" b="1" dirty="0"/>
              <a:t>before</a:t>
            </a:r>
            <a:r>
              <a:rPr lang="en-AU" sz="2600" dirty="0"/>
              <a:t> the school will allow the student to enrol.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AU" sz="1300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sz="2600" dirty="0"/>
              <a:t>Students will need to demonstrate they are capable of the added academic requirements of the more demanding course.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AU" sz="1300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sz="2600" dirty="0"/>
              <a:t>Many VET providers will pre-test students on their literacy and numeracy ability and the school will strongly follow their recommendations.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AU" sz="1300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sz="2600" dirty="0"/>
              <a:t>VET courses are an added family expense and the school needs to be confident of student success.</a:t>
            </a:r>
          </a:p>
        </p:txBody>
      </p:sp>
    </p:spTree>
    <p:extLst>
      <p:ext uri="{BB962C8B-B14F-4D97-AF65-F5344CB8AC3E}">
        <p14:creationId xmlns:p14="http://schemas.microsoft.com/office/powerpoint/2010/main" val="30369337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180528" y="207963"/>
            <a:ext cx="7826375" cy="1376362"/>
          </a:xfrm>
        </p:spPr>
        <p:txBody>
          <a:bodyPr/>
          <a:lstStyle/>
          <a:p>
            <a:r>
              <a:rPr lang="en-US" dirty="0"/>
              <a:t>	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VETiS</a:t>
            </a: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19869" y="1656333"/>
            <a:ext cx="8384579" cy="5157043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USI Number – All students looking at doing a VET course </a:t>
            </a:r>
            <a:r>
              <a:rPr lang="en-US" i="1" dirty="0"/>
              <a:t>MUST</a:t>
            </a:r>
            <a:r>
              <a:rPr lang="en-US" dirty="0"/>
              <a:t> have a Unique Student Identifier (USI) number.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This can be easily accessed </a:t>
            </a:r>
            <a:r>
              <a:rPr lang="en-US" i="1" dirty="0"/>
              <a:t>online</a:t>
            </a:r>
            <a:r>
              <a:rPr lang="en-US" dirty="0"/>
              <a:t> using a health care card or some other form of identification</a:t>
            </a:r>
          </a:p>
          <a:p>
            <a:pPr marL="109728" indent="0" algn="ctr">
              <a:buClr>
                <a:schemeClr val="accent6">
                  <a:lumMod val="50000"/>
                </a:schemeClr>
              </a:buClr>
              <a:buNone/>
            </a:pPr>
            <a:r>
              <a:rPr lang="en-US" b="1" i="1" dirty="0"/>
              <a:t>VET applications will not be accepted without a USI number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/>
              <a:t> 2023 VET Handbook will be available on Wednesday 22</a:t>
            </a:r>
            <a:r>
              <a:rPr lang="en-AU" baseline="30000" dirty="0"/>
              <a:t>nd</a:t>
            </a:r>
            <a:r>
              <a:rPr lang="en-AU" dirty="0"/>
              <a:t> June from Natalie in the careers Office (or online). You will need to collect a VET handbook and application form. Instructions on how to create a USI are included. The completed VET form will need to be handed in on subject selection night.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013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899592" y="313868"/>
            <a:ext cx="7543800" cy="1431925"/>
          </a:xfrm>
        </p:spPr>
        <p:txBody>
          <a:bodyPr lIns="45720" rIns="45720"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What Now?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4294967295"/>
          </p:nvPr>
        </p:nvSpPr>
        <p:spPr>
          <a:xfrm>
            <a:off x="395536" y="1736725"/>
            <a:ext cx="8551912" cy="4996408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/>
              <a:t>Read the Senior Years handbook</a:t>
            </a:r>
          </a:p>
          <a:p>
            <a:pPr marL="411480" lvl="1" indent="0">
              <a:buClr>
                <a:schemeClr val="accent6">
                  <a:lumMod val="50000"/>
                </a:schemeClr>
              </a:buClr>
              <a:buNone/>
            </a:pPr>
            <a:r>
              <a:rPr lang="en-AU" dirty="0"/>
              <a:t> - Soft copy sent out through </a:t>
            </a:r>
            <a:r>
              <a:rPr lang="en-AU" dirty="0" err="1"/>
              <a:t>Xuno</a:t>
            </a:r>
            <a:r>
              <a:rPr lang="en-AU" dirty="0"/>
              <a:t> and on school website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If interested in VCE VM contact the VCE team for further info and complete the VCE VM Application Kit</a:t>
            </a:r>
            <a:endParaRPr lang="en-AU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/>
              <a:t>Review the VETiS handbook (look at what courses complement direction)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/>
              <a:t>Use the Epping SC Careers Website for information on future career/tertiary options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dirty="0"/>
              <a:t>Use your career action planner, career personality report and Morrisby report to look at your possible future direction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Attend 2023 Year 11 Camp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dirty="0" err="1"/>
              <a:t>Xuno</a:t>
            </a:r>
            <a:r>
              <a:rPr lang="en-US" dirty="0"/>
              <a:t> for forms and information</a:t>
            </a:r>
            <a:endParaRPr lang="en-AU" dirty="0"/>
          </a:p>
          <a:p>
            <a:pPr>
              <a:buFontTx/>
              <a:buNone/>
            </a:pPr>
            <a:endParaRPr lang="en-AU" dirty="0"/>
          </a:p>
          <a:p>
            <a:endParaRPr lang="en-A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795096" cy="1066800"/>
          </a:xfrm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Application – VCE/CF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87488"/>
            <a:ext cx="8496944" cy="5053880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For those selecting either the VCE or Career Focus programs, subject selections will be made using the EDVAL CHOICE program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Students will be sent an individualised </a:t>
            </a:r>
            <a:r>
              <a:rPr lang="en-AU" dirty="0" err="1"/>
              <a:t>webcode</a:t>
            </a:r>
            <a:r>
              <a:rPr lang="en-AU" dirty="0"/>
              <a:t> to sign in with and will then complete their </a:t>
            </a:r>
            <a:r>
              <a:rPr lang="en-AU" b="1" dirty="0"/>
              <a:t>appropriate</a:t>
            </a:r>
            <a:r>
              <a:rPr lang="en-AU" dirty="0"/>
              <a:t> subject selections.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These selections need to be entered </a:t>
            </a:r>
            <a:r>
              <a:rPr lang="en-AU" b="1" dirty="0"/>
              <a:t>before</a:t>
            </a:r>
            <a:r>
              <a:rPr lang="en-AU" dirty="0"/>
              <a:t> Wednesday 2o</a:t>
            </a:r>
            <a:r>
              <a:rPr lang="en-AU" baseline="30000" dirty="0"/>
              <a:t>th</a:t>
            </a:r>
            <a:r>
              <a:rPr lang="en-AU" dirty="0"/>
              <a:t> July.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Individual subject counselling will occur for all year 10 students and parents on Wednesday 20</a:t>
            </a:r>
            <a:r>
              <a:rPr lang="en-AU" baseline="30000" dirty="0"/>
              <a:t>th</a:t>
            </a:r>
            <a:r>
              <a:rPr lang="en-AU" dirty="0"/>
              <a:t> July. Set interview times will be offered.</a:t>
            </a:r>
          </a:p>
        </p:txBody>
      </p:sp>
    </p:spTree>
    <p:extLst>
      <p:ext uri="{BB962C8B-B14F-4D97-AF65-F5344CB8AC3E}">
        <p14:creationId xmlns:p14="http://schemas.microsoft.com/office/powerpoint/2010/main" val="8537466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795096" cy="1066800"/>
          </a:xfrm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Application – VCE VM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31504"/>
            <a:ext cx="8496944" cy="4621832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For those students selecting the VCE VM program they need to complete the VCE VM application kit.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This kit needs to be submitted before a program suitability interview takes place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These application kits need to be submitted </a:t>
            </a:r>
            <a:r>
              <a:rPr lang="en-AU" b="1" dirty="0"/>
              <a:t>before</a:t>
            </a:r>
            <a:r>
              <a:rPr lang="en-AU" dirty="0"/>
              <a:t> Wednesday 20</a:t>
            </a:r>
            <a:r>
              <a:rPr lang="en-AU" baseline="30000" dirty="0"/>
              <a:t>th</a:t>
            </a:r>
            <a:r>
              <a:rPr lang="en-AU" dirty="0"/>
              <a:t> July.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VCE VM interviews will be held with parents and students at a suitable time</a:t>
            </a:r>
          </a:p>
          <a:p>
            <a:pPr marL="704088" lvl="2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134175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7584" y="501662"/>
            <a:ext cx="8805664" cy="1066800"/>
          </a:xfrm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Decisions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E94369-F716-465C-8D58-1765DE466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08" y="1568462"/>
            <a:ext cx="8856984" cy="5289538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Discuss your preferred program with your family and choose a program which suits your goals 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Complete </a:t>
            </a:r>
            <a:r>
              <a:rPr lang="en-AU" dirty="0" err="1"/>
              <a:t>Edval</a:t>
            </a:r>
            <a:r>
              <a:rPr lang="en-AU" dirty="0"/>
              <a:t> Choice subject selections or VCE VM Application Kit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dirty="0"/>
              <a:t>Endorsements for higher academic demand subjects need to be completed if necessary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sz="2900" dirty="0"/>
              <a:t>Attend the July 20</a:t>
            </a:r>
            <a:r>
              <a:rPr lang="en-AU" sz="2900" baseline="30000" dirty="0"/>
              <a:t>th</a:t>
            </a:r>
            <a:r>
              <a:rPr lang="en-AU" sz="2900" dirty="0"/>
              <a:t> course counselling interview 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AU" dirty="0"/>
              <a:t>When attending, bring with you for the interview</a:t>
            </a:r>
          </a:p>
          <a:p>
            <a:pPr lvl="1"/>
            <a:r>
              <a:rPr lang="en-AU" i="1" dirty="0"/>
              <a:t>VCE VM application kit (if applicable)	   </a:t>
            </a:r>
            <a:endParaRPr lang="en-AU" dirty="0"/>
          </a:p>
          <a:p>
            <a:pPr lvl="1"/>
            <a:r>
              <a:rPr lang="en-AU" dirty="0"/>
              <a:t>Career E Portfolio and/or Career Action Plan</a:t>
            </a:r>
          </a:p>
          <a:p>
            <a:pPr lvl="1"/>
            <a:r>
              <a:rPr lang="en-AU" dirty="0"/>
              <a:t>Accelerated Subject form – if applicable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002" y="794905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AU" sz="4400" dirty="0">
                <a:solidFill>
                  <a:schemeClr val="accent6">
                    <a:lumMod val="50000"/>
                  </a:schemeClr>
                </a:solidFill>
              </a:rPr>
              <a:t>Important Dates</a:t>
            </a:r>
            <a:br>
              <a:rPr lang="en-A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0381"/>
            <a:ext cx="8229600" cy="4824536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n-AU" b="1" dirty="0">
                <a:solidFill>
                  <a:srgbClr val="FF0000"/>
                </a:solidFill>
              </a:rPr>
              <a:t>Wednesday 22</a:t>
            </a:r>
            <a:r>
              <a:rPr lang="en-AU" b="1" baseline="30000" dirty="0">
                <a:solidFill>
                  <a:srgbClr val="FF0000"/>
                </a:solidFill>
              </a:rPr>
              <a:t>nd</a:t>
            </a:r>
            <a:r>
              <a:rPr lang="en-AU" b="1" dirty="0">
                <a:solidFill>
                  <a:srgbClr val="FF0000"/>
                </a:solidFill>
              </a:rPr>
              <a:t> June – Parent Information Evening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Discuss  subject selections, course prerequisites and career choices with parent/guardian, career advisors and staff</a:t>
            </a:r>
          </a:p>
          <a:p>
            <a:pPr marL="109728" indent="0">
              <a:buNone/>
            </a:pPr>
            <a:r>
              <a:rPr lang="en-AU" dirty="0">
                <a:solidFill>
                  <a:srgbClr val="FF0000"/>
                </a:solidFill>
              </a:rPr>
              <a:t>Tuesday 14</a:t>
            </a:r>
            <a:r>
              <a:rPr lang="en-AU" baseline="30000" dirty="0">
                <a:solidFill>
                  <a:srgbClr val="FF0000"/>
                </a:solidFill>
              </a:rPr>
              <a:t>th</a:t>
            </a:r>
            <a:r>
              <a:rPr lang="en-AU" dirty="0">
                <a:solidFill>
                  <a:srgbClr val="FF0000"/>
                </a:solidFill>
              </a:rPr>
              <a:t>July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Year 10’s Acceleration for unit 3 /4  close </a:t>
            </a:r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–for students wishing to study a unit 3 / 4 with </a:t>
            </a:r>
            <a:r>
              <a:rPr lang="en-AU" b="1" dirty="0">
                <a:solidFill>
                  <a:schemeClr val="accent6">
                    <a:lumMod val="50000"/>
                  </a:schemeClr>
                </a:solidFill>
              </a:rPr>
              <a:t>no 1 / 2 sequence </a:t>
            </a:r>
          </a:p>
          <a:p>
            <a:pPr marL="109728" indent="0">
              <a:buNone/>
            </a:pPr>
            <a:r>
              <a:rPr lang="en-AU" b="1" dirty="0">
                <a:solidFill>
                  <a:srgbClr val="FF0000"/>
                </a:solidFill>
              </a:rPr>
              <a:t>Wednesday 20</a:t>
            </a:r>
            <a:r>
              <a:rPr lang="en-AU" b="1" baseline="30000" dirty="0">
                <a:solidFill>
                  <a:srgbClr val="FF0000"/>
                </a:solidFill>
              </a:rPr>
              <a:t>th</a:t>
            </a:r>
            <a:r>
              <a:rPr lang="en-AU" b="1" dirty="0">
                <a:solidFill>
                  <a:srgbClr val="FF0000"/>
                </a:solidFill>
              </a:rPr>
              <a:t> July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Subject selection </a:t>
            </a:r>
            <a:r>
              <a:rPr lang="en-AU" dirty="0" err="1">
                <a:solidFill>
                  <a:schemeClr val="accent6">
                    <a:lumMod val="50000"/>
                  </a:schemeClr>
                </a:solidFill>
              </a:rPr>
              <a:t>Edval</a:t>
            </a:r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 Choice selections must be completed and if necessary selection interviews take place </a:t>
            </a:r>
          </a:p>
          <a:p>
            <a:pPr marL="109728" indent="0">
              <a:buNone/>
            </a:pPr>
            <a:r>
              <a:rPr lang="en-AU" dirty="0">
                <a:solidFill>
                  <a:srgbClr val="FF0000"/>
                </a:solidFill>
              </a:rPr>
              <a:t>Monday 28</a:t>
            </a:r>
            <a:r>
              <a:rPr lang="en-AU" baseline="30000" dirty="0">
                <a:solidFill>
                  <a:srgbClr val="FF0000"/>
                </a:solidFill>
              </a:rPr>
              <a:t>th</a:t>
            </a:r>
            <a:r>
              <a:rPr lang="en-AU" dirty="0">
                <a:solidFill>
                  <a:srgbClr val="FF0000"/>
                </a:solidFill>
              </a:rPr>
              <a:t> November – Friday 2</a:t>
            </a:r>
            <a:r>
              <a:rPr lang="en-AU" baseline="30000" dirty="0">
                <a:solidFill>
                  <a:srgbClr val="FF0000"/>
                </a:solidFill>
              </a:rPr>
              <a:t>nd</a:t>
            </a:r>
            <a:r>
              <a:rPr lang="en-AU" dirty="0">
                <a:solidFill>
                  <a:srgbClr val="FF0000"/>
                </a:solidFill>
              </a:rPr>
              <a:t> December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Commencement of Year 11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410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241" y="332656"/>
            <a:ext cx="7826375" cy="1376362"/>
          </a:xfrm>
        </p:spPr>
        <p:txBody>
          <a:bodyPr/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Thank You for Attending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898" y="1709018"/>
            <a:ext cx="8559850" cy="4956175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en-AU" dirty="0"/>
              <a:t>If you have any queries during term three please contact </a:t>
            </a:r>
          </a:p>
          <a:p>
            <a:endParaRPr lang="en-AU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b="1" i="1" dirty="0"/>
              <a:t>Mr Malcolm / Ms Spence / Ms Foresio  -  </a:t>
            </a:r>
          </a:p>
          <a:p>
            <a:pPr marL="109728" indent="0">
              <a:buClr>
                <a:schemeClr val="accent6">
                  <a:lumMod val="50000"/>
                </a:schemeClr>
              </a:buClr>
              <a:buNone/>
            </a:pPr>
            <a:r>
              <a:rPr lang="en-AU" b="1" i="1" dirty="0"/>
              <a:t>	VCE and Career Focus VCE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AU" b="1" i="1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b="1" i="1" dirty="0"/>
              <a:t>Mr Malcolm / Ms Spence -   </a:t>
            </a:r>
          </a:p>
          <a:p>
            <a:pPr marL="109728" indent="0">
              <a:buClr>
                <a:schemeClr val="accent6">
                  <a:lumMod val="50000"/>
                </a:schemeClr>
              </a:buClr>
              <a:buNone/>
            </a:pPr>
            <a:r>
              <a:rPr lang="en-AU" b="1" i="1" dirty="0"/>
              <a:t>	Vocational Major</a:t>
            </a:r>
          </a:p>
          <a:p>
            <a:pPr marL="109728" indent="0">
              <a:buClr>
                <a:schemeClr val="accent6">
                  <a:lumMod val="50000"/>
                </a:schemeClr>
              </a:buClr>
              <a:buNone/>
            </a:pPr>
            <a:endParaRPr lang="en-AU" b="1" i="1" dirty="0"/>
          </a:p>
          <a:p>
            <a:pPr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AU" b="1" i="1" dirty="0"/>
              <a:t>Mr Malcolm / Ms Natalie Guarino- VETiS </a:t>
            </a:r>
          </a:p>
          <a:p>
            <a:pPr marL="109728" indent="0">
              <a:buNone/>
            </a:pPr>
            <a:endParaRPr lang="en-AU" b="1" i="1" dirty="0"/>
          </a:p>
          <a:p>
            <a:pPr marL="109728" indent="0" algn="ctr">
              <a:buNone/>
            </a:pPr>
            <a:r>
              <a:rPr lang="en-AU" b="1" i="1" dirty="0"/>
              <a:t>9401 2599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41925A66-6927-4B67-B17A-EC5AB25CCBBE}" vid="{7C0E140D-DB41-4800-9431-ECF8B701E2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Epping Presentation Template</Template>
  <TotalTime>36292</TotalTime>
  <Words>2934</Words>
  <Application>Microsoft Office PowerPoint</Application>
  <PresentationFormat>On-screen Show (4:3)</PresentationFormat>
  <Paragraphs>453</Paragraphs>
  <Slides>44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Arial</vt:lpstr>
      <vt:lpstr>Calibri</vt:lpstr>
      <vt:lpstr>Georgia</vt:lpstr>
      <vt:lpstr>Times New Roman</vt:lpstr>
      <vt:lpstr>Trebuchet MS</vt:lpstr>
      <vt:lpstr>Verdana</vt:lpstr>
      <vt:lpstr>Wingdings</vt:lpstr>
      <vt:lpstr>Wingdings 2</vt:lpstr>
      <vt:lpstr>Urban</vt:lpstr>
      <vt:lpstr>Year 10 Transition  Into Your  2023 Year 11 Program </vt:lpstr>
      <vt:lpstr>Senior School Team</vt:lpstr>
      <vt:lpstr>Purpose of this PPT </vt:lpstr>
      <vt:lpstr>Achieving Your Outcome</vt:lpstr>
      <vt:lpstr> We know that successful students will:</vt:lpstr>
      <vt:lpstr>Optimising Your Opportunities</vt:lpstr>
      <vt:lpstr>Choosing a Program</vt:lpstr>
      <vt:lpstr>Choosing a Program</vt:lpstr>
      <vt:lpstr>Victorian Certificate  of Education  All ESC VCE policies &amp; guidelines are set in accordance with the regulations outlined by the Victorian Curriculum &amp; Assessment Authority (VCAA)  Ms Annette Spence</vt:lpstr>
      <vt:lpstr>Why Epping Secondary College?</vt:lpstr>
      <vt:lpstr>VCE Program </vt:lpstr>
      <vt:lpstr>VCE</vt:lpstr>
      <vt:lpstr>VCE</vt:lpstr>
      <vt:lpstr>Student Acceleration </vt:lpstr>
      <vt:lpstr>Non Scored VCE</vt:lpstr>
      <vt:lpstr>VCE Attendance Policy and Procedures</vt:lpstr>
      <vt:lpstr>Three Year VCE</vt:lpstr>
      <vt:lpstr>Post VCE </vt:lpstr>
      <vt:lpstr>PowerPoint Presentation</vt:lpstr>
      <vt:lpstr>Victorian Certificate  of Education  All ESC VCE policies &amp; guidelines are set in accordance with the regulations outlined by the Victorian Curriculum &amp; Assessment Authority (VCAA)  Mr Dean Malcolm  </vt:lpstr>
      <vt:lpstr>Career Focus program</vt:lpstr>
      <vt:lpstr>A Sample Career Focus program</vt:lpstr>
      <vt:lpstr>Victorian Certificate of Education - Vocational Major   Mr Dean Malcolm</vt:lpstr>
      <vt:lpstr>VCE VM</vt:lpstr>
      <vt:lpstr>VCE VM</vt:lpstr>
      <vt:lpstr>VCE VM</vt:lpstr>
      <vt:lpstr>VCE VM</vt:lpstr>
      <vt:lpstr>VCE VM</vt:lpstr>
      <vt:lpstr>PowerPoint Presentation</vt:lpstr>
      <vt:lpstr>Philosophy of VCE VM</vt:lpstr>
      <vt:lpstr>PowerPoint Presentation</vt:lpstr>
      <vt:lpstr>VETiS</vt:lpstr>
      <vt:lpstr>VETiS</vt:lpstr>
      <vt:lpstr>VETiS</vt:lpstr>
      <vt:lpstr>VETiS</vt:lpstr>
      <vt:lpstr>VETiS</vt:lpstr>
      <vt:lpstr>    VETiS</vt:lpstr>
      <vt:lpstr> VETiS</vt:lpstr>
      <vt:lpstr>What Now?</vt:lpstr>
      <vt:lpstr>Application – VCE/CF</vt:lpstr>
      <vt:lpstr>Application – VCE VM</vt:lpstr>
      <vt:lpstr>Decisions</vt:lpstr>
      <vt:lpstr>Important Dates </vt:lpstr>
      <vt:lpstr>Thank You for Attending</vt:lpstr>
    </vt:vector>
  </TitlesOfParts>
  <Company>DEECD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10 into 11 Transition Parent Info Evening Wednesday July 18, 2018</dc:title>
  <dc:creator>Senior QA Editor</dc:creator>
  <cp:lastModifiedBy>MALCOLM Dean</cp:lastModifiedBy>
  <cp:revision>139</cp:revision>
  <cp:lastPrinted>2017-01-31T05:20:28Z</cp:lastPrinted>
  <dcterms:created xsi:type="dcterms:W3CDTF">2018-07-14T04:08:33Z</dcterms:created>
  <dcterms:modified xsi:type="dcterms:W3CDTF">2022-06-21T11:35:30Z</dcterms:modified>
</cp:coreProperties>
</file>