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301" r:id="rId3"/>
    <p:sldId id="303" r:id="rId4"/>
    <p:sldId id="307" r:id="rId5"/>
    <p:sldId id="325" r:id="rId6"/>
    <p:sldId id="308" r:id="rId7"/>
    <p:sldId id="304" r:id="rId8"/>
    <p:sldId id="305" r:id="rId9"/>
    <p:sldId id="317" r:id="rId10"/>
    <p:sldId id="314" r:id="rId11"/>
    <p:sldId id="284" r:id="rId12"/>
    <p:sldId id="290" r:id="rId13"/>
    <p:sldId id="291" r:id="rId14"/>
    <p:sldId id="289" r:id="rId15"/>
    <p:sldId id="293" r:id="rId16"/>
    <p:sldId id="288" r:id="rId17"/>
    <p:sldId id="29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01D1AC-4146-44D7-9A83-A446363C6EE2}" v="19" dt="2025-05-23T04:37:35.0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AF4A7-6CDB-407D-8695-5C12199C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0F3B07-50CC-4F3C-9800-E135455DF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B48DC-D906-4492-85BC-B3AAB0F8D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A0B05-194E-4AD6-9E5A-88D8EA6D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4EF77-F41C-4E67-A1AA-01A0A7677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807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D0DAF-058B-47E3-8B12-18B497267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E8B0A4-A746-4D54-83AA-DA64E82E5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4E31-D530-4FC2-97A0-7CC8B00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8CB75-FB29-4BF6-9FBB-63E8FBA58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E645F-8D2D-448A-9D9A-DC3A6CF75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254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04A020-C217-424F-9A81-81C2A3529C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9347A-0CA8-4977-83FC-49967E146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D1CBD-5A92-4322-9901-BD1F03A54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0EBE8-DBBB-45A1-81D6-8BAAE23D5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4F699-9040-407C-9758-BA0CDCBA9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254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0D130-ADBF-45D1-9489-479B9CB5B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B60E4-B8B1-4AD7-B598-9A6F2ABAA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330F5-C58D-43CD-A5B1-62B99E5B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8DA6D-012E-47DB-90B0-EAFB4F89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4AADD-D524-43D7-A698-A3B7474B9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813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5F58A-1405-472E-8B14-7AAAD8E46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4E02E-D40A-486E-997B-0D9E6B3CE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959CD-1385-406F-84A2-E5E14FD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54FBB-E6BF-4EAA-B698-3411CA6F7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4F620-7A67-47EB-8686-6C8F03C93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28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1ED13-D3D1-48E5-A2BF-2D6AE4DD5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CB86B-7403-43A1-9E9A-8674EF7B3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230E1-20F6-41E9-B313-FE6CA71CF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996BD-9981-46AD-B490-27E2572D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3CC88-AD6E-43F2-B225-2FD240D19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3D54F-4649-4695-91D7-4C570F90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250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7189B-6D06-442C-A310-BF4C573B3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E9108-5F32-400B-91C7-58F7E03CE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4402E7-863D-4CE6-B1F1-13FEA421B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E88AF5-13C3-4D83-AF5B-A7B4BDFDF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A1A7C1-8199-46E9-858A-AD96F9DF6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FCF755-27B0-4D62-A7B4-3DEF79DF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D404D4-1328-42D9-81D2-7113B9A90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183022-B637-406E-8F1E-CBAB388E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0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760D-DEE8-4564-8838-41495880A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8B4D01-43B9-4B24-8E12-77D60D65C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20049-1D51-45EE-AD32-C2BC63D94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DF8595-D8BA-46F9-B493-7FBD8CBB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21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4AD1E6-86B9-4E83-9AB2-3783DB9F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A44BF9-CF5F-4DA0-8390-62ABAA6AE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8AE2C-07B6-4D52-BE0E-D50638CED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81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258E-3F8E-4D53-B597-F202DDF9E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C04B-E9DE-4407-ADB4-E49647E17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E89FE-78BF-4B73-824C-401EBBC6F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D2ADD-60C0-4935-A6FE-C6642C3D1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C813F6-4888-4D3D-BD9F-55A9EEE9B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46186-6AFB-4657-B038-DD826C778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1792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91427-2BCC-44E7-867A-E37DD09B9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9E930-776E-49D5-BC6F-5E3C598A0E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C97757-F4E6-4B38-997E-07654EFA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35819-B5D9-43FC-9D92-3D9DED439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0E0A3-C414-46F1-9E69-62E43CB99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50A3B-2CC4-40AB-9D8D-8F904E23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103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E70436-79F8-4B72-826F-6CB5F0431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CAEEF-33E7-45B3-805B-CB9D99B3B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F45F9-B2FA-4B6C-BADF-CF1746DC8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4CC34-3AE6-4DFF-B2ED-A4013FBCFD82}" type="datetimeFigureOut">
              <a:rPr lang="en-AU" smtClean="0"/>
              <a:t>25/07/2025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CD11A-EC3E-4615-9289-1585C23BF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85744-A94A-486C-BBB0-9FE8285296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095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y.edval.education/log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C360A-F1BC-44BC-936F-519FB4BA8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3954" y="4775200"/>
            <a:ext cx="10184091" cy="1503680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Year 10 Subject Selection Guide</a:t>
            </a:r>
            <a:br>
              <a:rPr lang="en-AU" b="1" dirty="0"/>
            </a:br>
            <a:r>
              <a:rPr lang="en-AU" b="1" dirty="0"/>
              <a:t>2026</a:t>
            </a:r>
          </a:p>
        </p:txBody>
      </p:sp>
      <p:pic>
        <p:nvPicPr>
          <p:cNvPr id="5" name="Picture 4" descr="A blue and gold logo&#10;&#10;Description automatically generated with low confidence">
            <a:extLst>
              <a:ext uri="{FF2B5EF4-FFF2-40B4-BE49-F238E27FC236}">
                <a16:creationId xmlns:a16="http://schemas.microsoft.com/office/drawing/2014/main" id="{5A03D523-E67C-C532-92AE-2505ADF6C5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216" y="817169"/>
            <a:ext cx="3977648" cy="3267463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9C6DB7B-B5FF-7E19-20A6-A1E9751C18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520" y="332164"/>
            <a:ext cx="3749040" cy="397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49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B8229-336E-CD6F-6129-89564FC3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774825"/>
            <a:ext cx="1071372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sz="4000" dirty="0"/>
              <a:t>Check out </a:t>
            </a:r>
            <a:r>
              <a:rPr lang="en-AU" sz="4000" u="sng" dirty="0"/>
              <a:t>COMPASS </a:t>
            </a:r>
            <a:r>
              <a:rPr lang="en-AU" sz="4000" dirty="0"/>
              <a:t>for the </a:t>
            </a:r>
          </a:p>
          <a:p>
            <a:pPr marL="0" indent="0" algn="ctr">
              <a:buNone/>
            </a:pPr>
            <a:endParaRPr lang="en-AU" sz="4000" b="1" dirty="0"/>
          </a:p>
          <a:p>
            <a:pPr marL="0" indent="0" algn="ctr">
              <a:buNone/>
            </a:pPr>
            <a:r>
              <a:rPr lang="en-AU" sz="4000" b="1" dirty="0"/>
              <a:t>Year 10 Programs and Subjects Handbook.</a:t>
            </a:r>
          </a:p>
        </p:txBody>
      </p:sp>
    </p:spTree>
    <p:extLst>
      <p:ext uri="{BB962C8B-B14F-4D97-AF65-F5344CB8AC3E}">
        <p14:creationId xmlns:p14="http://schemas.microsoft.com/office/powerpoint/2010/main" val="573823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B0BAB36-8C99-0360-9647-0C7F3E760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600" y="2478405"/>
            <a:ext cx="10515600" cy="1325563"/>
          </a:xfrm>
        </p:spPr>
        <p:txBody>
          <a:bodyPr>
            <a:normAutofit/>
          </a:bodyPr>
          <a:lstStyle/>
          <a:p>
            <a:r>
              <a:rPr lang="en-AU" sz="7200" b="1" dirty="0"/>
              <a:t>Questions you may have…</a:t>
            </a:r>
          </a:p>
        </p:txBody>
      </p:sp>
    </p:spTree>
    <p:extLst>
      <p:ext uri="{BB962C8B-B14F-4D97-AF65-F5344CB8AC3E}">
        <p14:creationId xmlns:p14="http://schemas.microsoft.com/office/powerpoint/2010/main" val="284533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How do I know if the form was submitted?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960120" y="3207385"/>
            <a:ext cx="1027176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As soon as you click submit, your subject selections have been submitted.</a:t>
            </a:r>
          </a:p>
        </p:txBody>
      </p:sp>
    </p:spTree>
    <p:extLst>
      <p:ext uri="{BB962C8B-B14F-4D97-AF65-F5344CB8AC3E}">
        <p14:creationId xmlns:p14="http://schemas.microsoft.com/office/powerpoint/2010/main" val="422986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8930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Can I resubmit if I made an error or changed my mind?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1132840" y="2563813"/>
            <a:ext cx="9926320" cy="41722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Yes. 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Just login again and make any adjustments that are needed.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BUT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You won’t be able to make changes after the due date!</a:t>
            </a:r>
          </a:p>
        </p:txBody>
      </p:sp>
    </p:spTree>
    <p:extLst>
      <p:ext uri="{BB962C8B-B14F-4D97-AF65-F5344CB8AC3E}">
        <p14:creationId xmlns:p14="http://schemas.microsoft.com/office/powerpoint/2010/main" val="281417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When do I have to submit the form by?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2517140" y="3207385"/>
            <a:ext cx="7157720" cy="100901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b="1" dirty="0">
                <a:solidFill>
                  <a:srgbClr val="00B050"/>
                </a:solidFill>
              </a:rPr>
              <a:t>Thursday 14</a:t>
            </a:r>
            <a:r>
              <a:rPr lang="en-AU" sz="4800" b="1" baseline="30000" dirty="0">
                <a:solidFill>
                  <a:srgbClr val="00B050"/>
                </a:solidFill>
              </a:rPr>
              <a:t>th</a:t>
            </a:r>
            <a:r>
              <a:rPr lang="en-AU" sz="4800" b="1" dirty="0">
                <a:solidFill>
                  <a:srgbClr val="00B050"/>
                </a:solidFill>
              </a:rPr>
              <a:t> August, 3:00PM</a:t>
            </a:r>
          </a:p>
        </p:txBody>
      </p:sp>
    </p:spTree>
    <p:extLst>
      <p:ext uri="{BB962C8B-B14F-4D97-AF65-F5344CB8AC3E}">
        <p14:creationId xmlns:p14="http://schemas.microsoft.com/office/powerpoint/2010/main" val="423861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0" y="748665"/>
            <a:ext cx="12192000" cy="20250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000" dirty="0"/>
              <a:t>What if I try to submit the form and it won’t let me?</a:t>
            </a:r>
          </a:p>
          <a:p>
            <a:pPr marL="0" indent="0" algn="ctr">
              <a:buNone/>
            </a:pPr>
            <a:r>
              <a:rPr lang="en-AU" sz="4000" dirty="0"/>
              <a:t>(I can see that I have done something wrong, but I just can’t work out what it is…)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193040" y="3429000"/>
            <a:ext cx="11805920" cy="32848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This can happen too… It’s fine.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Take a screen shot and send it to Mr Vogdanis via Compass.</a:t>
            </a:r>
          </a:p>
        </p:txBody>
      </p:sp>
    </p:spTree>
    <p:extLst>
      <p:ext uri="{BB962C8B-B14F-4D97-AF65-F5344CB8AC3E}">
        <p14:creationId xmlns:p14="http://schemas.microsoft.com/office/powerpoint/2010/main" val="261429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6AA8-4CF2-916E-6564-F3CFD26F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AU" sz="7200" b="1" dirty="0"/>
              <a:t>Are there any other questions?</a:t>
            </a:r>
            <a:br>
              <a:rPr lang="en-AU" sz="7200" b="1" dirty="0"/>
            </a:br>
            <a:br>
              <a:rPr lang="en-AU" sz="7200" b="1" dirty="0"/>
            </a:br>
            <a:endParaRPr lang="en-AU" sz="7200" b="1" dirty="0"/>
          </a:p>
        </p:txBody>
      </p:sp>
    </p:spTree>
    <p:extLst>
      <p:ext uri="{BB962C8B-B14F-4D97-AF65-F5344CB8AC3E}">
        <p14:creationId xmlns:p14="http://schemas.microsoft.com/office/powerpoint/2010/main" val="2719767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6AA8-4CF2-916E-6564-F3CFD26F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06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AU" sz="7200" b="1" dirty="0"/>
              <a:t>Thank you and good luck.</a:t>
            </a:r>
          </a:p>
        </p:txBody>
      </p:sp>
    </p:spTree>
    <p:extLst>
      <p:ext uri="{BB962C8B-B14F-4D97-AF65-F5344CB8AC3E}">
        <p14:creationId xmlns:p14="http://schemas.microsoft.com/office/powerpoint/2010/main" val="176232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762B-0838-45A7-1E3B-D21DD4267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068320"/>
            <a:ext cx="10515600" cy="1412240"/>
          </a:xfrm>
        </p:spPr>
        <p:txBody>
          <a:bodyPr>
            <a:normAutofit/>
          </a:bodyPr>
          <a:lstStyle/>
          <a:p>
            <a:br>
              <a:rPr lang="en-AU" dirty="0"/>
            </a:br>
            <a:endParaRPr lang="en-AU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6231C6-A26C-B009-2F81-D7EADB387882}"/>
              </a:ext>
            </a:extLst>
          </p:cNvPr>
          <p:cNvSpPr txBox="1">
            <a:spLocks/>
          </p:cNvSpPr>
          <p:nvPr/>
        </p:nvSpPr>
        <p:spPr>
          <a:xfrm>
            <a:off x="670560" y="777240"/>
            <a:ext cx="10952480" cy="4582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To complete the online subject selection forms, you will need two things. </a:t>
            </a:r>
          </a:p>
          <a:p>
            <a:endParaRPr lang="en-AU" dirty="0"/>
          </a:p>
          <a:p>
            <a:r>
              <a:rPr lang="en-AU" sz="3700" b="1" dirty="0"/>
              <a:t>1. This link:</a:t>
            </a:r>
          </a:p>
          <a:p>
            <a:r>
              <a:rPr lang="en-AU" sz="3700" dirty="0">
                <a:hlinkClick r:id="rId2"/>
              </a:rPr>
              <a:t>https://my.edval.education/login</a:t>
            </a:r>
            <a:br>
              <a:rPr lang="en-AU" sz="3700" dirty="0"/>
            </a:br>
            <a:endParaRPr lang="en-AU" sz="3700" dirty="0"/>
          </a:p>
          <a:p>
            <a:r>
              <a:rPr lang="en-AU" sz="3700" b="1" dirty="0"/>
              <a:t>2. Your unique </a:t>
            </a:r>
            <a:r>
              <a:rPr lang="en-AU" sz="3700" b="1" dirty="0" err="1"/>
              <a:t>WebCode</a:t>
            </a:r>
            <a:r>
              <a:rPr lang="en-AU" sz="3700" b="1" dirty="0"/>
              <a:t> </a:t>
            </a:r>
            <a:r>
              <a:rPr lang="en-AU" sz="3700" dirty="0"/>
              <a:t>(check your Outlook email)</a:t>
            </a:r>
          </a:p>
        </p:txBody>
      </p:sp>
    </p:spTree>
    <p:extLst>
      <p:ext uri="{BB962C8B-B14F-4D97-AF65-F5344CB8AC3E}">
        <p14:creationId xmlns:p14="http://schemas.microsoft.com/office/powerpoint/2010/main" val="186382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2FAFE-7D42-DB04-2B0B-E5E5C589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274320"/>
            <a:ext cx="10515600" cy="1325563"/>
          </a:xfrm>
        </p:spPr>
        <p:txBody>
          <a:bodyPr/>
          <a:lstStyle/>
          <a:p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General Rules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E72A9-1E15-5591-11D9-48E26BB66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700" y="1784985"/>
            <a:ext cx="11656060" cy="486981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AU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You can't have duplicate subjects. </a:t>
            </a:r>
          </a:p>
          <a:p>
            <a:pPr marL="0" indent="0">
              <a:buNone/>
            </a:pPr>
            <a:endParaRPr lang="en-AU" b="1" i="0" u="sng" dirty="0">
              <a:solidFill>
                <a:srgbClr val="222222"/>
              </a:solidFill>
              <a:effectLst/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en-AU" b="1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You need to request </a:t>
            </a:r>
            <a:r>
              <a:rPr lang="en-AU" b="1" i="0" u="sng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12 main units. </a:t>
            </a:r>
          </a:p>
          <a:p>
            <a:pPr marL="0" indent="0">
              <a:buNone/>
            </a:pPr>
            <a:endParaRPr lang="en-AU" b="1" dirty="0">
              <a:solidFill>
                <a:srgbClr val="222222"/>
              </a:solidFill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en-AU" b="1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You need to request </a:t>
            </a:r>
            <a:r>
              <a:rPr lang="en-AU" b="1" i="0" u="sng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6 reserve units.</a:t>
            </a:r>
          </a:p>
          <a:p>
            <a:pPr marL="0" indent="0" algn="l">
              <a:buNone/>
            </a:pPr>
            <a:endParaRPr lang="en-AU" b="0" i="0" dirty="0">
              <a:solidFill>
                <a:srgbClr val="222222"/>
              </a:solidFill>
              <a:effectLst/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92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2FAFE-7D42-DB04-2B0B-E5E5C589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" y="457200"/>
            <a:ext cx="10515600" cy="1325563"/>
          </a:xfrm>
        </p:spPr>
        <p:txBody>
          <a:bodyPr/>
          <a:lstStyle/>
          <a:p>
            <a:pPr algn="ctr"/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Pathways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E72A9-1E15-5591-11D9-48E26BB66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0" y="3827680"/>
            <a:ext cx="5527040" cy="132556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AU" sz="3200" b="0" i="1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5 subjects each semester + VET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90FFA4-5FEB-99BA-3383-990CFB99B58C}"/>
              </a:ext>
            </a:extLst>
          </p:cNvPr>
          <p:cNvSpPr txBox="1"/>
          <p:nvPr/>
        </p:nvSpPr>
        <p:spPr>
          <a:xfrm>
            <a:off x="325120" y="2945825"/>
            <a:ext cx="4927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200" b="1" dirty="0">
                <a:solidFill>
                  <a:srgbClr val="222222"/>
                </a:solidFill>
                <a:latin typeface="Lato" panose="020F0502020204030203" pitchFamily="34" charset="0"/>
              </a:rPr>
              <a:t>Mainstream/Accelerated</a:t>
            </a:r>
            <a:endParaRPr lang="en-AU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467CA8-3A6E-561C-9DA6-12DE45F37E88}"/>
              </a:ext>
            </a:extLst>
          </p:cNvPr>
          <p:cNvSpPr txBox="1"/>
          <p:nvPr/>
        </p:nvSpPr>
        <p:spPr>
          <a:xfrm>
            <a:off x="8077200" y="2945825"/>
            <a:ext cx="2641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200" b="1" dirty="0">
                <a:solidFill>
                  <a:srgbClr val="222222"/>
                </a:solidFill>
                <a:latin typeface="Lato" panose="020F0502020204030203" pitchFamily="34" charset="0"/>
              </a:rPr>
              <a:t>Career Focus</a:t>
            </a:r>
            <a:endParaRPr lang="en-AU" sz="3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BFFE8FE-B806-8A45-AD3D-C77B6B9EC06E}"/>
              </a:ext>
            </a:extLst>
          </p:cNvPr>
          <p:cNvSpPr txBox="1">
            <a:spLocks/>
          </p:cNvSpPr>
          <p:nvPr/>
        </p:nvSpPr>
        <p:spPr>
          <a:xfrm>
            <a:off x="476249" y="3827680"/>
            <a:ext cx="5314951" cy="2725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sz="3200" i="1" dirty="0">
                <a:solidFill>
                  <a:srgbClr val="222222"/>
                </a:solidFill>
                <a:latin typeface="Lato" panose="020F0502020204030203" pitchFamily="34" charset="0"/>
              </a:rPr>
              <a:t>6 subjects each semester</a:t>
            </a:r>
          </a:p>
        </p:txBody>
      </p:sp>
    </p:spTree>
    <p:extLst>
      <p:ext uri="{BB962C8B-B14F-4D97-AF65-F5344CB8AC3E}">
        <p14:creationId xmlns:p14="http://schemas.microsoft.com/office/powerpoint/2010/main" val="1758857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BE1DC-ED3B-C5B4-F97A-04206E24D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812CCD-A8A5-7732-F2E1-473526765E89}"/>
              </a:ext>
            </a:extLst>
          </p:cNvPr>
          <p:cNvSpPr txBox="1"/>
          <p:nvPr/>
        </p:nvSpPr>
        <p:spPr>
          <a:xfrm>
            <a:off x="304800" y="621218"/>
            <a:ext cx="11602720" cy="6254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8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Priority 1: Must pick your English subject.</a:t>
            </a:r>
            <a:br>
              <a:rPr lang="en-AU" sz="28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</a:br>
            <a:r>
              <a:rPr lang="en-AU" sz="28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Priority 2: Must pick your Maths subject.</a:t>
            </a:r>
            <a:br>
              <a:rPr lang="en-AU" sz="28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</a:br>
            <a:r>
              <a:rPr lang="en-AU" sz="2800" dirty="0">
                <a:solidFill>
                  <a:srgbClr val="222222"/>
                </a:solidFill>
                <a:latin typeface="Lato" panose="020F0502020204030203" pitchFamily="34" charset="0"/>
              </a:rPr>
              <a:t>Priority 3: The World at War.</a:t>
            </a:r>
          </a:p>
          <a:p>
            <a:pPr algn="l"/>
            <a:r>
              <a:rPr lang="en-AU" sz="28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Priority 4: General Science.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AU" sz="2800" b="1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Priority 5</a:t>
            </a:r>
            <a:r>
              <a:rPr lang="en-AU" sz="2800" b="1" dirty="0">
                <a:solidFill>
                  <a:srgbClr val="22222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This where you pick you pathway.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AU" sz="2800" i="1" kern="100" dirty="0">
                <a:solidFill>
                  <a:srgbClr val="FF0000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Mainstream</a:t>
            </a:r>
            <a:r>
              <a:rPr lang="en-AU" sz="2800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- Select Industry and Enterprise 10 (semester long) unless you have approval to complete another VCE subject.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AU" sz="2800" i="1" kern="100" dirty="0">
                <a:solidFill>
                  <a:schemeClr val="accent2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Mainstream (Accelerated)</a:t>
            </a:r>
            <a:r>
              <a:rPr lang="en-AU" sz="2800" kern="100" dirty="0">
                <a:solidFill>
                  <a:schemeClr val="accent2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AU" sz="2800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- Select the VCE subject you have approval for.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AU" sz="2800" i="1" kern="100" dirty="0">
                <a:solidFill>
                  <a:srgbClr val="00B050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Career Focus </a:t>
            </a:r>
            <a:r>
              <a:rPr lang="en-AU" sz="2800" i="1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-</a:t>
            </a:r>
            <a:r>
              <a:rPr lang="en-AU" sz="2800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Select Industry and Enterprise 11.</a:t>
            </a:r>
          </a:p>
          <a:p>
            <a:pPr algn="l"/>
            <a:endParaRPr lang="en-AU" sz="2800" b="0" i="0" dirty="0">
              <a:solidFill>
                <a:srgbClr val="222222"/>
              </a:solidFill>
              <a:effectLst/>
              <a:latin typeface="Lato" panose="020F0502020204030203" pitchFamily="34" charset="0"/>
            </a:endParaRPr>
          </a:p>
          <a:p>
            <a:pPr algn="l"/>
            <a:r>
              <a:rPr lang="en-AU" sz="28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Priority 6, 7, 8, 9, 10: Pick subjects </a:t>
            </a:r>
            <a:r>
              <a:rPr lang="en-AU" sz="2800" b="0" i="0" u="sng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in order of preference.</a:t>
            </a:r>
          </a:p>
          <a:p>
            <a:pPr algn="l"/>
            <a:br>
              <a:rPr lang="en-AU" sz="2800" b="0" i="0" u="sng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</a:br>
            <a:r>
              <a:rPr lang="en-AU" sz="2800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Reserve 1, 2, 3, 4, 5, 6: Pick reserve subjects </a:t>
            </a:r>
            <a:r>
              <a:rPr lang="en-AU" sz="2800" b="0" i="0" u="sng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in order of preference.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38A60C-E31A-71AD-6836-572DF1E1A4A0}"/>
              </a:ext>
            </a:extLst>
          </p:cNvPr>
          <p:cNvSpPr txBox="1"/>
          <p:nvPr/>
        </p:nvSpPr>
        <p:spPr>
          <a:xfrm>
            <a:off x="304800" y="103058"/>
            <a:ext cx="11785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200" b="1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How to complete the form…</a:t>
            </a:r>
            <a:endParaRPr lang="en-AU" sz="3200" b="1" dirty="0"/>
          </a:p>
        </p:txBody>
      </p:sp>
    </p:spTree>
    <p:extLst>
      <p:ext uri="{BB962C8B-B14F-4D97-AF65-F5344CB8AC3E}">
        <p14:creationId xmlns:p14="http://schemas.microsoft.com/office/powerpoint/2010/main" val="4076669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2FAFE-7D42-DB04-2B0B-E5E5C589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274320"/>
            <a:ext cx="10515600" cy="1325563"/>
          </a:xfrm>
        </p:spPr>
        <p:txBody>
          <a:bodyPr/>
          <a:lstStyle/>
          <a:p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Priority 1 and 2</a:t>
            </a:r>
            <a:b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</a:br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Rules for English and Maths (2 Units)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E72A9-1E15-5591-11D9-48E26BB66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700" y="1713865"/>
            <a:ext cx="11656060" cy="486981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AU" dirty="0">
                <a:solidFill>
                  <a:srgbClr val="222222"/>
                </a:solidFill>
                <a:latin typeface="Lato" panose="020F0502020204030203" pitchFamily="34" charset="0"/>
              </a:rPr>
              <a:t>S</a:t>
            </a:r>
            <a:r>
              <a:rPr lang="en-AU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elect </a:t>
            </a:r>
            <a:r>
              <a:rPr lang="en-AU" dirty="0">
                <a:solidFill>
                  <a:srgbClr val="222222"/>
                </a:solidFill>
                <a:latin typeface="Lato" panose="020F0502020204030203" pitchFamily="34" charset="0"/>
              </a:rPr>
              <a:t>your preferred </a:t>
            </a:r>
            <a:r>
              <a:rPr lang="en-AU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English </a:t>
            </a:r>
            <a:r>
              <a:rPr lang="en-AU" dirty="0">
                <a:solidFill>
                  <a:srgbClr val="222222"/>
                </a:solidFill>
                <a:latin typeface="Lato" panose="020F0502020204030203" pitchFamily="34" charset="0"/>
              </a:rPr>
              <a:t>su</a:t>
            </a:r>
            <a:r>
              <a:rPr lang="en-AU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bject: </a:t>
            </a:r>
          </a:p>
          <a:p>
            <a:pPr marL="0" indent="0">
              <a:buNone/>
            </a:pPr>
            <a:r>
              <a:rPr lang="en-AU" dirty="0">
                <a:solidFill>
                  <a:schemeClr val="accent1"/>
                </a:solidFill>
                <a:latin typeface="Lato" panose="020F0502020204030203" pitchFamily="34" charset="0"/>
              </a:rPr>
              <a:t>Literacy 10</a:t>
            </a:r>
          </a:p>
          <a:p>
            <a:pPr marL="0" indent="0">
              <a:buNone/>
            </a:pPr>
            <a:r>
              <a:rPr lang="en-AU" b="0" i="0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English Additional Language 10</a:t>
            </a:r>
          </a:p>
          <a:p>
            <a:pPr marL="0" indent="0">
              <a:buNone/>
            </a:pPr>
            <a:r>
              <a:rPr lang="en-AU" b="0" i="0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English 10</a:t>
            </a:r>
          </a:p>
          <a:p>
            <a:pPr marL="0" indent="0">
              <a:buNone/>
            </a:pPr>
            <a:r>
              <a:rPr lang="en-AU" b="0" i="0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Advanced English 10 </a:t>
            </a:r>
          </a:p>
          <a:p>
            <a:pPr marL="0" indent="0">
              <a:buNone/>
            </a:pPr>
            <a:endParaRPr lang="en-AU" dirty="0">
              <a:solidFill>
                <a:srgbClr val="222222"/>
              </a:solidFill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en-AU" dirty="0">
                <a:solidFill>
                  <a:srgbClr val="222222"/>
                </a:solidFill>
                <a:latin typeface="Lato" panose="020F0502020204030203" pitchFamily="34" charset="0"/>
              </a:rPr>
              <a:t>S</a:t>
            </a:r>
            <a:r>
              <a:rPr lang="en-AU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elect </a:t>
            </a:r>
            <a:r>
              <a:rPr lang="en-AU" dirty="0">
                <a:solidFill>
                  <a:srgbClr val="222222"/>
                </a:solidFill>
                <a:latin typeface="Lato" panose="020F0502020204030203" pitchFamily="34" charset="0"/>
              </a:rPr>
              <a:t>your preferred </a:t>
            </a:r>
            <a:r>
              <a:rPr lang="en-AU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Maths subject:</a:t>
            </a:r>
          </a:p>
          <a:p>
            <a:pPr marL="0" indent="0" algn="l">
              <a:buNone/>
            </a:pPr>
            <a:r>
              <a:rPr lang="en-AU" b="0" i="0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Mathematics 10</a:t>
            </a:r>
          </a:p>
          <a:p>
            <a:pPr marL="0" indent="0" algn="l">
              <a:buNone/>
            </a:pPr>
            <a:r>
              <a:rPr lang="en-AU" b="0" i="0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Advanced Mathematics 10</a:t>
            </a:r>
          </a:p>
        </p:txBody>
      </p:sp>
    </p:spTree>
    <p:extLst>
      <p:ext uri="{BB962C8B-B14F-4D97-AF65-F5344CB8AC3E}">
        <p14:creationId xmlns:p14="http://schemas.microsoft.com/office/powerpoint/2010/main" val="1942211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2FAFE-7D42-DB04-2B0B-E5E5C589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274320"/>
            <a:ext cx="10515600" cy="1325563"/>
          </a:xfrm>
        </p:spPr>
        <p:txBody>
          <a:bodyPr/>
          <a:lstStyle/>
          <a:p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Priority 3 and 4</a:t>
            </a:r>
            <a:b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</a:br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Rules (Humanities and Science)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E72A9-1E15-5591-11D9-48E26BB66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" y="1599883"/>
            <a:ext cx="11729720" cy="48698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AU" dirty="0">
              <a:solidFill>
                <a:srgbClr val="222222"/>
              </a:solidFill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en-AU" u="sng" dirty="0">
                <a:solidFill>
                  <a:srgbClr val="222222"/>
                </a:solidFill>
                <a:latin typeface="Lato" panose="020F0502020204030203" pitchFamily="34" charset="0"/>
              </a:rPr>
              <a:t>All students must do </a:t>
            </a:r>
            <a:r>
              <a:rPr lang="en-AU" b="1" u="sng" dirty="0">
                <a:solidFill>
                  <a:srgbClr val="222222"/>
                </a:solidFill>
                <a:latin typeface="Lato" panose="020F0502020204030203" pitchFamily="34" charset="0"/>
              </a:rPr>
              <a:t>The World at War 10 </a:t>
            </a:r>
            <a:r>
              <a:rPr lang="en-AU" u="sng" dirty="0">
                <a:solidFill>
                  <a:srgbClr val="222222"/>
                </a:solidFill>
                <a:latin typeface="Lato" panose="020F0502020204030203" pitchFamily="34" charset="0"/>
              </a:rPr>
              <a:t>(semester based)</a:t>
            </a:r>
          </a:p>
          <a:p>
            <a:pPr marL="0" indent="0">
              <a:buNone/>
            </a:pPr>
            <a:r>
              <a:rPr lang="en-AU" dirty="0">
                <a:solidFill>
                  <a:srgbClr val="222222"/>
                </a:solidFill>
                <a:latin typeface="Lato" panose="020F0502020204030203" pitchFamily="34" charset="0"/>
              </a:rPr>
              <a:t>You </a:t>
            </a:r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may</a:t>
            </a:r>
            <a:r>
              <a:rPr lang="en-AU" dirty="0">
                <a:solidFill>
                  <a:srgbClr val="222222"/>
                </a:solidFill>
                <a:latin typeface="Lato" panose="020F0502020204030203" pitchFamily="34" charset="0"/>
              </a:rPr>
              <a:t> only do </a:t>
            </a:r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one</a:t>
            </a:r>
            <a:r>
              <a:rPr lang="en-AU" dirty="0">
                <a:solidFill>
                  <a:srgbClr val="222222"/>
                </a:solidFill>
                <a:latin typeface="Lato" panose="020F0502020204030203" pitchFamily="34" charset="0"/>
              </a:rPr>
              <a:t> other Year 10 </a:t>
            </a:r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Humanities subject </a:t>
            </a:r>
            <a:r>
              <a:rPr lang="en-AU" dirty="0">
                <a:solidFill>
                  <a:srgbClr val="222222"/>
                </a:solidFill>
                <a:latin typeface="Lato" panose="020F0502020204030203" pitchFamily="34" charset="0"/>
              </a:rPr>
              <a:t>(semester based)</a:t>
            </a:r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:</a:t>
            </a:r>
          </a:p>
          <a:p>
            <a:pPr marL="0" indent="0">
              <a:buNone/>
            </a:pPr>
            <a:r>
              <a:rPr lang="en-AU" dirty="0">
                <a:solidFill>
                  <a:schemeClr val="accent1"/>
                </a:solidFill>
                <a:latin typeface="Lato" panose="020F0502020204030203" pitchFamily="34" charset="0"/>
              </a:rPr>
              <a:t>Rights &amp; Freedoms 10, Law &amp; Business 10 </a:t>
            </a:r>
          </a:p>
          <a:p>
            <a:pPr marL="0" indent="0">
              <a:buNone/>
            </a:pPr>
            <a:endParaRPr lang="en-AU" dirty="0">
              <a:solidFill>
                <a:srgbClr val="222222"/>
              </a:solidFill>
              <a:latin typeface="Lato" panose="020F0502020204030203" pitchFamily="34" charset="0"/>
            </a:endParaRPr>
          </a:p>
          <a:p>
            <a:pPr marL="0" indent="0">
              <a:buNone/>
            </a:pPr>
            <a:r>
              <a:rPr lang="en-AU" u="sng" dirty="0">
                <a:solidFill>
                  <a:srgbClr val="222222"/>
                </a:solidFill>
                <a:latin typeface="Lato" panose="020F0502020204030203" pitchFamily="34" charset="0"/>
              </a:rPr>
              <a:t>All students must do </a:t>
            </a:r>
            <a:r>
              <a:rPr lang="en-AU" b="1" u="sng" dirty="0">
                <a:solidFill>
                  <a:srgbClr val="222222"/>
                </a:solidFill>
                <a:latin typeface="Lato" panose="020F0502020204030203" pitchFamily="34" charset="0"/>
              </a:rPr>
              <a:t>Geneal</a:t>
            </a:r>
            <a:r>
              <a:rPr lang="en-AU" u="sng" dirty="0">
                <a:solidFill>
                  <a:srgbClr val="222222"/>
                </a:solidFill>
                <a:latin typeface="Lato" panose="020F0502020204030203" pitchFamily="34" charset="0"/>
              </a:rPr>
              <a:t> </a:t>
            </a:r>
            <a:r>
              <a:rPr lang="en-AU" b="1" i="0" u="sng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Science 10</a:t>
            </a:r>
            <a:r>
              <a:rPr lang="en-AU" u="sng" dirty="0">
                <a:solidFill>
                  <a:srgbClr val="222222"/>
                </a:solidFill>
                <a:latin typeface="Lato" panose="020F0502020204030203" pitchFamily="34" charset="0"/>
              </a:rPr>
              <a:t> (semester based)</a:t>
            </a:r>
          </a:p>
          <a:p>
            <a:pPr marL="0" indent="0" algn="l">
              <a:buNone/>
            </a:pPr>
            <a:r>
              <a:rPr lang="en-AU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You </a:t>
            </a:r>
            <a:r>
              <a:rPr lang="en-AU" b="1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may </a:t>
            </a:r>
            <a:r>
              <a:rPr lang="en-AU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only do </a:t>
            </a:r>
            <a:r>
              <a:rPr lang="en-AU" b="1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one </a:t>
            </a:r>
            <a:r>
              <a:rPr lang="en-AU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other Year 10 </a:t>
            </a:r>
            <a:r>
              <a:rPr lang="en-AU" b="1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Science</a:t>
            </a:r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 subject </a:t>
            </a:r>
            <a:r>
              <a:rPr lang="en-AU" dirty="0">
                <a:solidFill>
                  <a:srgbClr val="222222"/>
                </a:solidFill>
                <a:latin typeface="Lato" panose="020F0502020204030203" pitchFamily="34" charset="0"/>
              </a:rPr>
              <a:t>(semester based) </a:t>
            </a:r>
            <a:r>
              <a:rPr lang="en-AU" b="0" i="0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Physical Science 10, Biological Science 10, Chemical Science 10</a:t>
            </a:r>
            <a:endParaRPr lang="en-AU" sz="1800" b="0" i="0" dirty="0">
              <a:solidFill>
                <a:srgbClr val="222222"/>
              </a:solidFill>
              <a:effectLst/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966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2FAFE-7D42-DB04-2B0B-E5E5C589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274320"/>
            <a:ext cx="11135360" cy="1325563"/>
          </a:xfrm>
        </p:spPr>
        <p:txBody>
          <a:bodyPr>
            <a:normAutofit/>
          </a:bodyPr>
          <a:lstStyle/>
          <a:p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Priority 5</a:t>
            </a:r>
            <a:b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</a:br>
            <a:r>
              <a:rPr lang="en-AU" b="1" dirty="0">
                <a:solidFill>
                  <a:srgbClr val="222222"/>
                </a:solidFill>
                <a:latin typeface="Lato" panose="020F0502020204030203" pitchFamily="34" charset="0"/>
              </a:rPr>
              <a:t>Rules (Industry and Enterprise &amp; VCE)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E72A9-1E15-5591-11D9-48E26BB66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160" y="1864043"/>
            <a:ext cx="11328400" cy="4869815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AU" sz="2400" i="1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Mainstream</a:t>
            </a:r>
            <a:r>
              <a:rPr lang="en-AU" sz="2400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- Select </a:t>
            </a:r>
            <a:r>
              <a:rPr lang="en-AU" sz="2400" kern="100" dirty="0">
                <a:solidFill>
                  <a:schemeClr val="accent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Industry and Enterprise 10 </a:t>
            </a:r>
            <a:r>
              <a:rPr lang="en-AU" sz="2400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(semester long) unless you have approval to complete another VCE subject.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endParaRPr lang="en-AU" sz="2400" i="1" kern="1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AU" sz="2400" i="1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Mainstream (Accelerated)</a:t>
            </a:r>
            <a:r>
              <a:rPr lang="en-AU" sz="2400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- Select the </a:t>
            </a:r>
            <a:r>
              <a:rPr lang="en-AU" sz="2400" kern="100" dirty="0">
                <a:solidFill>
                  <a:schemeClr val="accent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VCE</a:t>
            </a:r>
            <a:r>
              <a:rPr lang="en-AU" sz="2400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subject you have approval for.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endParaRPr lang="en-AU" sz="2400" i="1" kern="10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AU" sz="2400" i="1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Career Focus* -</a:t>
            </a:r>
            <a:r>
              <a:rPr lang="en-AU" sz="2400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Select </a:t>
            </a:r>
            <a:r>
              <a:rPr lang="en-AU" sz="2400" kern="100" dirty="0">
                <a:solidFill>
                  <a:schemeClr val="accent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Industry and Enterprise </a:t>
            </a:r>
            <a:r>
              <a:rPr lang="en-AU" sz="2400" b="1" kern="100" dirty="0">
                <a:solidFill>
                  <a:schemeClr val="accent1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11.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AU" sz="2400" kern="1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*Prio</a:t>
            </a:r>
            <a:r>
              <a:rPr lang="en-AU" sz="2400" b="0" i="0" kern="1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rity 6: Select </a:t>
            </a:r>
            <a:r>
              <a:rPr lang="en-AU" sz="2400" b="0" i="0" kern="10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Career Focus 10 </a:t>
            </a:r>
            <a:endParaRPr lang="en-AU" sz="2400" b="0" i="0" dirty="0">
              <a:solidFill>
                <a:schemeClr val="accent1"/>
              </a:solidFill>
              <a:effectLst/>
              <a:latin typeface="Lato" panose="020F0502020204030203" pitchFamily="34" charset="0"/>
            </a:endParaRPr>
          </a:p>
          <a:p>
            <a:pPr marL="0" indent="0" algn="l">
              <a:buNone/>
            </a:pPr>
            <a:endParaRPr lang="en-AU" sz="2400" dirty="0">
              <a:solidFill>
                <a:srgbClr val="222222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246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2FAFE-7D42-DB04-2B0B-E5E5C589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0"/>
            <a:ext cx="12059920" cy="1325563"/>
          </a:xfrm>
        </p:spPr>
        <p:txBody>
          <a:bodyPr>
            <a:noAutofit/>
          </a:bodyPr>
          <a:lstStyle/>
          <a:p>
            <a:r>
              <a:rPr lang="en-AU" sz="3200" b="1" dirty="0">
                <a:solidFill>
                  <a:srgbClr val="222222"/>
                </a:solidFill>
                <a:latin typeface="Lato" panose="020F0502020204030203" pitchFamily="34" charset="0"/>
              </a:rPr>
              <a:t>Priority 6, 7, 8, 9, 10</a:t>
            </a:r>
            <a:br>
              <a:rPr lang="en-AU" sz="3200" b="1" dirty="0">
                <a:solidFill>
                  <a:srgbClr val="222222"/>
                </a:solidFill>
                <a:latin typeface="Lato" panose="020F0502020204030203" pitchFamily="34" charset="0"/>
              </a:rPr>
            </a:br>
            <a:r>
              <a:rPr lang="en-AU" sz="3200" b="1" dirty="0">
                <a:solidFill>
                  <a:srgbClr val="222222"/>
                </a:solidFill>
                <a:latin typeface="Lato" panose="020F0502020204030203" pitchFamily="34" charset="0"/>
              </a:rPr>
              <a:t>Rules for all other subjects</a:t>
            </a:r>
            <a:endParaRPr lang="en-AU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E72A9-1E15-5591-11D9-48E26BB66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" y="1203643"/>
            <a:ext cx="11328400" cy="1971357"/>
          </a:xfrm>
        </p:spPr>
        <p:txBody>
          <a:bodyPr>
            <a:noAutofit/>
          </a:bodyPr>
          <a:lstStyle/>
          <a:p>
            <a:pPr marL="0" marR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AU" sz="2000" kern="10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Languages are full year subjects.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AU" sz="200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For </a:t>
            </a:r>
            <a:r>
              <a:rPr lang="en-AU" sz="2000" dirty="0">
                <a:solidFill>
                  <a:srgbClr val="222222"/>
                </a:solidFill>
                <a:latin typeface="Lato" panose="020F0502020204030203" pitchFamily="34" charset="0"/>
              </a:rPr>
              <a:t>semester-based subjects, you will only be ab</a:t>
            </a:r>
            <a:r>
              <a:rPr lang="en-AU" sz="200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le to do </a:t>
            </a:r>
            <a:r>
              <a:rPr lang="en-AU" sz="2000" b="1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one</a:t>
            </a:r>
            <a:r>
              <a:rPr lang="en-AU" sz="200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 per semester from the same Learning Area:</a:t>
            </a:r>
          </a:p>
          <a:p>
            <a:pPr marL="0" indent="0" algn="l">
              <a:buNone/>
            </a:pPr>
            <a:r>
              <a:rPr lang="en-AU" sz="2000" dirty="0">
                <a:solidFill>
                  <a:srgbClr val="222222"/>
                </a:solidFill>
                <a:latin typeface="Lato" panose="020F0502020204030203" pitchFamily="34" charset="0"/>
              </a:rPr>
              <a:t>NOTE: You can still select more than 2 subjects from a Learning Area, but you will only be placed into one each semester from the same Learning Area.</a:t>
            </a:r>
            <a:endParaRPr lang="en-AU" sz="2000" b="0" i="0" dirty="0">
              <a:solidFill>
                <a:srgbClr val="222222"/>
              </a:solidFill>
              <a:effectLst/>
              <a:latin typeface="Lato" panose="020F0502020204030203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4F86221-2EA1-EB66-BA7C-B430461B2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888075"/>
              </p:ext>
            </p:extLst>
          </p:nvPr>
        </p:nvGraphicFramePr>
        <p:xfrm>
          <a:off x="467360" y="3175000"/>
          <a:ext cx="11257281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161">
                  <a:extLst>
                    <a:ext uri="{9D8B030D-6E8A-4147-A177-3AD203B41FA5}">
                      <a16:colId xmlns:a16="http://schemas.microsoft.com/office/drawing/2014/main" val="760644386"/>
                    </a:ext>
                  </a:extLst>
                </a:gridCol>
                <a:gridCol w="1428205">
                  <a:extLst>
                    <a:ext uri="{9D8B030D-6E8A-4147-A177-3AD203B41FA5}">
                      <a16:colId xmlns:a16="http://schemas.microsoft.com/office/drawing/2014/main" val="701927085"/>
                    </a:ext>
                  </a:extLst>
                </a:gridCol>
                <a:gridCol w="1608183">
                  <a:extLst>
                    <a:ext uri="{9D8B030D-6E8A-4147-A177-3AD203B41FA5}">
                      <a16:colId xmlns:a16="http://schemas.microsoft.com/office/drawing/2014/main" val="659839740"/>
                    </a:ext>
                  </a:extLst>
                </a:gridCol>
                <a:gridCol w="1608183">
                  <a:extLst>
                    <a:ext uri="{9D8B030D-6E8A-4147-A177-3AD203B41FA5}">
                      <a16:colId xmlns:a16="http://schemas.microsoft.com/office/drawing/2014/main" val="3190147853"/>
                    </a:ext>
                  </a:extLst>
                </a:gridCol>
                <a:gridCol w="1608183">
                  <a:extLst>
                    <a:ext uri="{9D8B030D-6E8A-4147-A177-3AD203B41FA5}">
                      <a16:colId xmlns:a16="http://schemas.microsoft.com/office/drawing/2014/main" val="1347913267"/>
                    </a:ext>
                  </a:extLst>
                </a:gridCol>
                <a:gridCol w="1608183">
                  <a:extLst>
                    <a:ext uri="{9D8B030D-6E8A-4147-A177-3AD203B41FA5}">
                      <a16:colId xmlns:a16="http://schemas.microsoft.com/office/drawing/2014/main" val="663098947"/>
                    </a:ext>
                  </a:extLst>
                </a:gridCol>
                <a:gridCol w="1608183">
                  <a:extLst>
                    <a:ext uri="{9D8B030D-6E8A-4147-A177-3AD203B41FA5}">
                      <a16:colId xmlns:a16="http://schemas.microsoft.com/office/drawing/2014/main" val="34550058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AU" sz="1600" b="1" dirty="0"/>
                        <a:t>Full Year Subjects</a:t>
                      </a: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AU" sz="1600" b="1" dirty="0"/>
                        <a:t>Semester Subjects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480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600" b="1" dirty="0"/>
                        <a:t>Languages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="1" dirty="0"/>
                        <a:t>Humanities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="1" dirty="0"/>
                        <a:t>Science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="1" dirty="0"/>
                        <a:t>Health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="1" dirty="0"/>
                        <a:t>Physical Education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="1" dirty="0"/>
                        <a:t>The Arts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="1" dirty="0"/>
                        <a:t>Technology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643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200" dirty="0"/>
                        <a:t>Italian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/>
                        <a:t>Rights and Freedoms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Biological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Health &amp;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Bodies in Motion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Theatre Studies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Production Design: Wood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438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200" dirty="0"/>
                        <a:t>Macedonian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/>
                        <a:t>Law and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Chemical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Growing Up Healthy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Focus on Fitness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Beginners Art Making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Data Design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93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200" dirty="0"/>
                        <a:t>Spanish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Physical 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Inside the Human Mind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Sporting Roles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Visual Communication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Food Technology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007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Programming and Problem Solving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920810"/>
                  </a:ext>
                </a:extLst>
              </a:tr>
              <a:tr h="386080"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/>
                        <a:t>Ceramics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760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dirty="0"/>
                        <a:t>Photography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435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876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722</Words>
  <Application>Microsoft Office PowerPoint</Application>
  <PresentationFormat>Widescreen</PresentationFormat>
  <Paragraphs>109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Lato</vt:lpstr>
      <vt:lpstr>Office Theme</vt:lpstr>
      <vt:lpstr>Year 10 Subject Selection Guide 2026</vt:lpstr>
      <vt:lpstr> </vt:lpstr>
      <vt:lpstr>General Rules</vt:lpstr>
      <vt:lpstr>Pathways</vt:lpstr>
      <vt:lpstr>PowerPoint Presentation</vt:lpstr>
      <vt:lpstr>Priority 1 and 2 Rules for English and Maths (2 Units)</vt:lpstr>
      <vt:lpstr>Priority 3 and 4 Rules (Humanities and Science)</vt:lpstr>
      <vt:lpstr>Priority 5 Rules (Industry and Enterprise &amp; VCE)</vt:lpstr>
      <vt:lpstr>Priority 6, 7, 8, 9, 10 Rules for all other subjects</vt:lpstr>
      <vt:lpstr>PowerPoint Presentation</vt:lpstr>
      <vt:lpstr>Questions you may have…</vt:lpstr>
      <vt:lpstr>PowerPoint Presentation</vt:lpstr>
      <vt:lpstr>PowerPoint Presentation</vt:lpstr>
      <vt:lpstr>PowerPoint Presentation</vt:lpstr>
      <vt:lpstr>PowerPoint Presentation</vt:lpstr>
      <vt:lpstr>Are there any other questions?  </vt:lpstr>
      <vt:lpstr>Thank you and good luck.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VOGDANIS Elefterios</dc:creator>
  <cp:lastModifiedBy>Eleftherios Vogdanis</cp:lastModifiedBy>
  <cp:revision>24</cp:revision>
  <dcterms:created xsi:type="dcterms:W3CDTF">2021-06-01T08:43:57Z</dcterms:created>
  <dcterms:modified xsi:type="dcterms:W3CDTF">2025-07-25T01:15:27Z</dcterms:modified>
</cp:coreProperties>
</file>